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1"/>
  </p:sldMasterIdLst>
  <p:notesMasterIdLst>
    <p:notesMasterId r:id="rId48"/>
  </p:notesMasterIdLst>
  <p:handoutMasterIdLst>
    <p:handoutMasterId r:id="rId49"/>
  </p:handoutMasterIdLst>
  <p:sldIdLst>
    <p:sldId id="305" r:id="rId2"/>
    <p:sldId id="256" r:id="rId3"/>
    <p:sldId id="259" r:id="rId4"/>
    <p:sldId id="260" r:id="rId5"/>
    <p:sldId id="261" r:id="rId6"/>
    <p:sldId id="262" r:id="rId7"/>
    <p:sldId id="265" r:id="rId8"/>
    <p:sldId id="263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6" r:id="rId19"/>
    <p:sldId id="306" r:id="rId20"/>
    <p:sldId id="277" r:id="rId21"/>
    <p:sldId id="279" r:id="rId22"/>
    <p:sldId id="280" r:id="rId23"/>
    <p:sldId id="307" r:id="rId24"/>
    <p:sldId id="308" r:id="rId25"/>
    <p:sldId id="309" r:id="rId26"/>
    <p:sldId id="310" r:id="rId27"/>
    <p:sldId id="281" r:id="rId28"/>
    <p:sldId id="283" r:id="rId29"/>
    <p:sldId id="286" r:id="rId30"/>
    <p:sldId id="285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2" r:id="rId46"/>
    <p:sldId id="303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/>
    <p:restoredTop sz="89116" autoAdjust="0"/>
  </p:normalViewPr>
  <p:slideViewPr>
    <p:cSldViewPr>
      <p:cViewPr varScale="1">
        <p:scale>
          <a:sx n="113" d="100"/>
          <a:sy n="113" d="100"/>
        </p:scale>
        <p:origin x="280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F174C3-E250-463D-8EB4-B850F424970E}" type="datetimeFigureOut">
              <a:rPr lang="en-US" smtClean="0"/>
              <a:t>2/19/23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C5B021-921D-47D9-9B0C-DE5070224B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0373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2BF90-99B2-4202-92DF-19479BF58EE9}" type="datetimeFigureOut">
              <a:rPr lang="en-GB" smtClean="0"/>
              <a:t>19/02/2023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55A965-49CD-492E-84BE-5EB2A9CC3DB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9397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55A965-49CD-492E-84BE-5EB2A9CC3DBD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58791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F0E9F3D-1076-D24B-BE77-2343D93B75D4}" type="slidenum">
              <a:rPr lang="en-US" sz="1200" baseline="0"/>
              <a:pPr/>
              <a:t>10</a:t>
            </a:fld>
            <a:endParaRPr lang="en-US" sz="1200" baseline="0" dirty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AB5A5B6-3FCF-9247-BBF5-4E71A071DAD4}" type="slidenum">
              <a:rPr lang="en-US" sz="1200" baseline="0"/>
              <a:pPr/>
              <a:t>11</a:t>
            </a:fld>
            <a:endParaRPr lang="en-US" sz="1200" baseline="0" dirty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1C9A754-CF55-9A4A-859E-532F0E765259}" type="slidenum">
              <a:rPr lang="en-US" sz="1200" baseline="0"/>
              <a:pPr/>
              <a:t>12</a:t>
            </a:fld>
            <a:endParaRPr lang="en-US" sz="1200" baseline="0" dirty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F4D03EF-5A06-2E41-9927-582EA676B162}" type="slidenum">
              <a:rPr lang="en-US" sz="1200" baseline="0"/>
              <a:pPr/>
              <a:t>13</a:t>
            </a:fld>
            <a:endParaRPr lang="en-US" sz="1200" baseline="0" dirty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BEB57A2-8D33-2749-B364-FC912B6CF7C0}" type="slidenum">
              <a:rPr lang="en-US" sz="1200" baseline="0"/>
              <a:pPr/>
              <a:t>14</a:t>
            </a:fld>
            <a:endParaRPr lang="en-US" sz="1200" baseline="0" dirty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288090D-39B0-8448-9FF3-52FCFBD076D5}" type="slidenum">
              <a:rPr lang="en-US" sz="1200" baseline="0"/>
              <a:pPr/>
              <a:t>15</a:t>
            </a:fld>
            <a:endParaRPr lang="en-US" sz="1200" baseline="0" dirty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45566E6-0482-884C-B096-3CAEAD881248}" type="slidenum">
              <a:rPr lang="en-US" sz="1200" baseline="0"/>
              <a:pPr/>
              <a:t>16</a:t>
            </a:fld>
            <a:endParaRPr lang="en-US" sz="1200" baseline="0" dirty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AF481EB-F989-5844-883A-AA1DE056EA3D}" type="slidenum">
              <a:rPr lang="en-US" sz="1200" baseline="0"/>
              <a:pPr/>
              <a:t>17</a:t>
            </a:fld>
            <a:endParaRPr lang="en-US" sz="1200" baseline="0" dirty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5A32C91-C701-964A-8DD7-D43BAED35BE6}" type="slidenum">
              <a:rPr lang="en-US" sz="1200" baseline="0"/>
              <a:pPr/>
              <a:t>18</a:t>
            </a:fld>
            <a:endParaRPr lang="en-US" sz="1200" baseline="0" dirty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55A965-49CD-492E-84BE-5EB2A9CC3DBD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8109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5A965-49CD-492E-84BE-5EB2A9CC3DBD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46089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8DAF5D6-67A2-DC47-AA36-9D98605AF868}" type="slidenum">
              <a:rPr lang="en-US" sz="1200" baseline="0"/>
              <a:pPr/>
              <a:t>20</a:t>
            </a:fld>
            <a:endParaRPr lang="en-US" sz="1200" baseline="0" dirty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4FA3F4B-46E2-504B-8745-F9032C3ED3CD}" type="slidenum">
              <a:rPr lang="en-US" sz="1200" baseline="0"/>
              <a:pPr/>
              <a:t>21</a:t>
            </a:fld>
            <a:endParaRPr lang="en-US" sz="1200" baseline="0" dirty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3152C79-AD2E-2D4B-8556-17D24BE5FF38}" type="slidenum">
              <a:rPr lang="en-US" sz="1200" baseline="0"/>
              <a:pPr/>
              <a:t>22</a:t>
            </a:fld>
            <a:endParaRPr lang="en-US" sz="1200" baseline="0" dirty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55A965-49CD-492E-84BE-5EB2A9CC3DBD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7311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55A965-49CD-492E-84BE-5EB2A9CC3DBD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00877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55A965-49CD-492E-84BE-5EB2A9CC3DBD}" type="slidenum">
              <a:rPr lang="en-GB" smtClean="0"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72975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55A965-49CD-492E-84BE-5EB2A9CC3DBD}" type="slidenum">
              <a:rPr lang="en-GB" smtClean="0"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13573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3233A68-E438-7745-9799-A7D2F73D510C}" type="slidenum">
              <a:rPr lang="en-US" sz="1200" baseline="0"/>
              <a:pPr/>
              <a:t>27</a:t>
            </a:fld>
            <a:endParaRPr lang="en-US" sz="1200" baseline="0" dirty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76EFE4D-4C23-6E46-85D1-462CF9BBA173}" type="slidenum">
              <a:rPr lang="en-US" sz="1200" baseline="0"/>
              <a:pPr/>
              <a:t>28</a:t>
            </a:fld>
            <a:endParaRPr lang="en-US" sz="1200" baseline="0" dirty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A2AF40D-83C7-E24C-B780-F78795657067}" type="slidenum">
              <a:rPr lang="en-US" sz="1200" baseline="0"/>
              <a:pPr/>
              <a:t>29</a:t>
            </a:fld>
            <a:endParaRPr lang="en-US" sz="1200" baseline="0" dirty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4DBFFD5-16F0-1C44-BA21-0081A7796FC4}" type="slidenum">
              <a:rPr lang="en-US" sz="1200" baseline="0"/>
              <a:pPr/>
              <a:t>3</a:t>
            </a:fld>
            <a:endParaRPr lang="en-US" sz="1200" baseline="0" dirty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9BE7180-3BF4-A64C-A854-17EEFE4B0906}" type="slidenum">
              <a:rPr lang="en-US" sz="1200" baseline="0"/>
              <a:pPr/>
              <a:t>30</a:t>
            </a:fld>
            <a:endParaRPr lang="en-US" sz="1200" baseline="0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EAF045F-E580-D94D-A62C-93908463D2C5}" type="slidenum">
              <a:rPr lang="en-US" sz="1200" baseline="0"/>
              <a:pPr/>
              <a:t>31</a:t>
            </a:fld>
            <a:endParaRPr lang="en-US" sz="1200" baseline="0" dirty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C6AD263-8673-5044-A142-4BCF74912705}" type="slidenum">
              <a:rPr lang="en-US" sz="1200" baseline="0"/>
              <a:pPr/>
              <a:t>32</a:t>
            </a:fld>
            <a:endParaRPr lang="en-US" sz="1200" baseline="0" dirty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AD7FF23-1427-524D-A7FD-DFDB1301FC66}" type="slidenum">
              <a:rPr lang="en-US" sz="1200" baseline="0"/>
              <a:pPr/>
              <a:t>33</a:t>
            </a:fld>
            <a:endParaRPr lang="en-US" sz="1200" baseline="0" dirty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78F75C7-C708-6C48-8F4B-1AA74D88780B}" type="slidenum">
              <a:rPr lang="en-US" sz="1200" baseline="0"/>
              <a:pPr/>
              <a:t>34</a:t>
            </a:fld>
            <a:endParaRPr lang="en-US" sz="1200" baseline="0" dirty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789AA13-6FE3-4544-90A3-90004B18F8D6}" type="slidenum">
              <a:rPr lang="en-US" sz="1200" baseline="0"/>
              <a:pPr/>
              <a:t>35</a:t>
            </a:fld>
            <a:endParaRPr lang="en-US" sz="1200" baseline="0" dirty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F57C40A-4359-2340-9FC5-CE8CF0A3E9DB}" type="slidenum">
              <a:rPr lang="en-US" sz="1200" baseline="0"/>
              <a:pPr/>
              <a:t>36</a:t>
            </a:fld>
            <a:endParaRPr lang="en-US" sz="1200" baseline="0" dirty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59DE617-EA11-884F-983D-DA5A1DEFCBC8}" type="slidenum">
              <a:rPr lang="en-US" sz="1200" baseline="0"/>
              <a:pPr/>
              <a:t>37</a:t>
            </a:fld>
            <a:endParaRPr lang="en-US" sz="1200" baseline="0" dirty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D9FD314-602D-0C49-894A-80FC59C91367}" type="slidenum">
              <a:rPr lang="en-US" sz="1200" baseline="0"/>
              <a:pPr/>
              <a:t>38</a:t>
            </a:fld>
            <a:endParaRPr lang="en-US" sz="1200" baseline="0" dirty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CFACC64-53D4-3E44-A556-9B629300E5A2}" type="slidenum">
              <a:rPr lang="en-US" sz="1200" baseline="0"/>
              <a:pPr/>
              <a:t>39</a:t>
            </a:fld>
            <a:endParaRPr lang="en-US" sz="1200" baseline="0" dirty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1B523D7-194A-394D-81CE-DCC2ED6B2656}" type="slidenum">
              <a:rPr lang="en-US" sz="1200" baseline="0"/>
              <a:pPr/>
              <a:t>4</a:t>
            </a:fld>
            <a:endParaRPr lang="en-US" sz="1200" baseline="0" dirty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2C14E54-47EC-0D4F-A871-9E412A86A9C0}" type="slidenum">
              <a:rPr lang="en-US" sz="1200" baseline="0"/>
              <a:pPr/>
              <a:t>40</a:t>
            </a:fld>
            <a:endParaRPr lang="en-US" sz="1200" baseline="0" dirty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41A6008-7BEE-0844-A428-2AA100E65C68}" type="slidenum">
              <a:rPr lang="en-US" sz="1200" baseline="0"/>
              <a:pPr/>
              <a:t>41</a:t>
            </a:fld>
            <a:endParaRPr lang="en-US" sz="1200" baseline="0" dirty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EC8E887-0553-B949-98B3-57F4B0DA37ED}" type="slidenum">
              <a:rPr lang="en-US" sz="1200" baseline="0"/>
              <a:pPr/>
              <a:t>42</a:t>
            </a:fld>
            <a:endParaRPr lang="en-US" sz="1200" baseline="0" dirty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8A8A78F-63BD-304C-9EEA-634DEB3E9305}" type="slidenum">
              <a:rPr lang="en-US" sz="1200" baseline="0"/>
              <a:pPr/>
              <a:t>43</a:t>
            </a:fld>
            <a:endParaRPr lang="en-US" sz="1200" baseline="0" dirty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59D5B53-A5EE-6141-A28E-DF44643051AD}" type="slidenum">
              <a:rPr lang="en-US" sz="1200" baseline="0"/>
              <a:pPr/>
              <a:t>44</a:t>
            </a:fld>
            <a:endParaRPr lang="en-US" sz="1200" baseline="0" dirty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8EB538C-EB84-7B4C-912A-A368D8906A6D}" type="slidenum">
              <a:rPr lang="en-US" sz="1200" baseline="0"/>
              <a:pPr/>
              <a:t>45</a:t>
            </a:fld>
            <a:endParaRPr lang="en-US" sz="1200" baseline="0" dirty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0B5D766-FC5F-2344-9701-95FC34725EA7}" type="slidenum">
              <a:rPr lang="en-US" sz="1200" baseline="0"/>
              <a:pPr/>
              <a:t>46</a:t>
            </a:fld>
            <a:endParaRPr lang="en-US" sz="1200" baseline="0" dirty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1410FAE-5FED-6B40-88D8-C82FEF13E10C}" type="slidenum">
              <a:rPr lang="en-US" sz="1200" baseline="0"/>
              <a:pPr/>
              <a:t>5</a:t>
            </a:fld>
            <a:endParaRPr lang="en-US" sz="1200" baseline="0" dirty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F87936D-FB05-2D4D-AA09-3998A299F5A0}" type="slidenum">
              <a:rPr lang="en-US" sz="1200" baseline="0"/>
              <a:pPr/>
              <a:t>6</a:t>
            </a:fld>
            <a:endParaRPr lang="en-US" sz="1200" baseline="0" dirty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DB103B8-EFDE-524E-98A0-F339337F6440}" type="slidenum">
              <a:rPr lang="en-US" sz="1200" baseline="0"/>
              <a:pPr/>
              <a:t>7</a:t>
            </a:fld>
            <a:endParaRPr lang="en-US" sz="1200" baseline="0" dirty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3968A07-451E-1649-A46D-A88BF326C970}" type="slidenum">
              <a:rPr lang="en-US" sz="1200" baseline="0"/>
              <a:pPr/>
              <a:t>8</a:t>
            </a:fld>
            <a:endParaRPr lang="en-US" sz="1200" baseline="0" dirty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1A59E91-E32F-6846-8C90-4A5BDABF677E}" type="slidenum">
              <a:rPr lang="en-US" sz="1200" baseline="0"/>
              <a:pPr/>
              <a:t>9</a:t>
            </a:fld>
            <a:endParaRPr lang="en-US" sz="1200" baseline="0" dirty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6BAC6-C459-E541-AF36-AB374A500B37}" type="datetime1">
              <a:rPr lang="en-US" smtClean="0"/>
              <a:t>2/19/23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www.id-book.com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CD472-154E-424C-89AE-4DECF5962F3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0EDBA-99E0-9A45-8225-1962BE0C924B}" type="datetime1">
              <a:rPr lang="en-US" smtClean="0"/>
              <a:t>2/19/23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www.id-book.com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CD472-154E-424C-89AE-4DECF5962F3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737FE-6498-1341-AC58-CB5D0654FB80}" type="datetime1">
              <a:rPr lang="en-US" smtClean="0"/>
              <a:t>2/19/23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www.id-book.com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CD472-154E-424C-89AE-4DECF5962F3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dirty="0"/>
              <a:t>	Click to edit Master title style</a:t>
            </a:r>
            <a:endParaRPr lang="en-GB" dirty="0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GB" dirty="0"/>
              <a:t>www.id-book.com</a:t>
            </a:r>
          </a:p>
        </p:txBody>
      </p:sp>
    </p:spTree>
    <p:extLst>
      <p:ext uri="{BB962C8B-B14F-4D97-AF65-F5344CB8AC3E}">
        <p14:creationId xmlns:p14="http://schemas.microsoft.com/office/powerpoint/2010/main" val="1514797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92690-E4CC-6548-819A-17A603066F1D}" type="datetime1">
              <a:rPr lang="en-US" smtClean="0"/>
              <a:t>2/19/23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www.id-book.com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CD472-154E-424C-89AE-4DECF5962F3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F3B6-711A-6042-9A23-2793A33F90BF}" type="datetime1">
              <a:rPr lang="en-US" smtClean="0"/>
              <a:t>2/19/23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www.id-book.com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CD472-154E-424C-89AE-4DECF5962F3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7ED8-AC8F-BA4B-BD15-60E8FD5D0AB7}" type="datetime1">
              <a:rPr lang="en-US" smtClean="0"/>
              <a:t>2/19/23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www.id-book.com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CD472-154E-424C-89AE-4DECF5962F3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8BA67-7624-BD44-901D-7EEFAA75FD2E}" type="datetime1">
              <a:rPr lang="en-US" smtClean="0"/>
              <a:t>2/19/23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www.id-book.com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CD472-154E-424C-89AE-4DECF5962F3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55776-0AB5-4E46-B41E-D83D1E107D79}" type="datetime1">
              <a:rPr lang="en-US" smtClean="0"/>
              <a:t>2/19/23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www.id-book.com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CD472-154E-424C-89AE-4DECF5962F3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39200-1F8D-BD48-9966-901D319E912B}" type="datetime1">
              <a:rPr lang="en-US" smtClean="0"/>
              <a:t>2/19/23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www.id-book.com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2D8D-44E5-43C4-BBA1-AE3E32EF0894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A0371-6020-0944-A316-B07FE57AD9C2}" type="datetime1">
              <a:rPr lang="en-US" smtClean="0"/>
              <a:t>2/19/23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www.id-book.com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CD472-154E-424C-89AE-4DECF5962F3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02DC8-1CD2-7341-A8FE-308D7DCF88E1}" type="datetime1">
              <a:rPr lang="en-US" smtClean="0"/>
              <a:t>2/19/23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www.id-book.com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CD472-154E-424C-89AE-4DECF5962F3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		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3BD768-7EA6-7F40-BCA1-8C2B3EA77F6F}" type="datetime1">
              <a:rPr lang="en-US" smtClean="0"/>
              <a:t>2/19/23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www.id-book.com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CD472-154E-424C-89AE-4DECF5962F3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0693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77072"/>
            <a:ext cx="6944816" cy="17526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Helen Sharp, Yvonne Rogers, and Jenny Preece (2019)</a:t>
            </a:r>
          </a:p>
        </p:txBody>
      </p:sp>
      <p:pic>
        <p:nvPicPr>
          <p:cNvPr id="4" name="Picture 3" descr="Cover of the five editions of the book,  Interaction Design.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92" y="1412776"/>
            <a:ext cx="8316416" cy="213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02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r>
              <a:rPr lang="en-GB" dirty="0"/>
              <a:t>Goals of interaction design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latin typeface="+mn-lt"/>
              </a:rPr>
              <a:t>Develop usable products</a:t>
            </a:r>
          </a:p>
          <a:p>
            <a:pPr marL="0" indent="0">
              <a:buNone/>
            </a:pPr>
            <a:endParaRPr lang="en-GB" dirty="0">
              <a:latin typeface="+mn-lt"/>
            </a:endParaRPr>
          </a:p>
          <a:p>
            <a:pPr lvl="1"/>
            <a:r>
              <a:rPr lang="en-GB" dirty="0">
                <a:solidFill>
                  <a:schemeClr val="tx1"/>
                </a:solidFill>
                <a:latin typeface="+mn-lt"/>
              </a:rPr>
              <a:t>Usability means easy to learn, effective to use, and provides an enjoyable experience</a:t>
            </a:r>
          </a:p>
          <a:p>
            <a:pPr lvl="1"/>
            <a:endParaRPr lang="en-GB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r>
              <a:rPr lang="en-GB" dirty="0">
                <a:latin typeface="+mn-lt"/>
              </a:rPr>
              <a:t>Involve users in the design process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DD79CA-81F3-5146-B3C6-B92B296DE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www.id-book.com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35C5D1-3E72-7B4D-90B5-BD9B4C680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CD472-154E-424C-89AE-4DECF5962F3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4746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Which kind of design?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endParaRPr lang="en-GB" sz="2400" dirty="0">
              <a:latin typeface="+mn-lt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GB" sz="2800" dirty="0">
                <a:latin typeface="+mn-lt"/>
              </a:rPr>
              <a:t>Number of other terms used emphasizing what is being designed, for example:</a:t>
            </a:r>
          </a:p>
          <a:p>
            <a:pPr marL="0" indent="0">
              <a:lnSpc>
                <a:spcPct val="90000"/>
              </a:lnSpc>
              <a:buNone/>
            </a:pPr>
            <a:endParaRPr lang="en-GB" sz="2800" dirty="0">
              <a:latin typeface="+mn-lt"/>
            </a:endParaRPr>
          </a:p>
          <a:p>
            <a:pPr lvl="1"/>
            <a:r>
              <a:rPr lang="en-GB" sz="2400" dirty="0"/>
              <a:t>U</a:t>
            </a:r>
            <a:r>
              <a:rPr lang="en-GB" sz="2400" dirty="0">
                <a:solidFill>
                  <a:schemeClr val="tx1"/>
                </a:solidFill>
                <a:latin typeface="+mn-lt"/>
              </a:rPr>
              <a:t>ser interface design, software design, user-centered design, product design, web design, experience design (UX)</a:t>
            </a:r>
          </a:p>
          <a:p>
            <a:pPr>
              <a:lnSpc>
                <a:spcPct val="90000"/>
              </a:lnSpc>
            </a:pPr>
            <a:endParaRPr lang="en-GB" sz="2400" dirty="0">
              <a:latin typeface="+mn-lt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GB" sz="2800" dirty="0">
                <a:latin typeface="+mn-lt"/>
              </a:rPr>
              <a:t>Interaction design is the umbrella term covering all of these aspects:</a:t>
            </a:r>
          </a:p>
          <a:p>
            <a:pPr marL="0" indent="0">
              <a:lnSpc>
                <a:spcPct val="90000"/>
              </a:lnSpc>
              <a:buNone/>
            </a:pPr>
            <a:endParaRPr lang="en-GB" sz="2800" dirty="0">
              <a:latin typeface="+mn-lt"/>
            </a:endParaRPr>
          </a:p>
          <a:p>
            <a:pPr lvl="1">
              <a:lnSpc>
                <a:spcPct val="90000"/>
              </a:lnSpc>
            </a:pPr>
            <a:r>
              <a:rPr lang="en-GB" sz="2400" dirty="0">
                <a:solidFill>
                  <a:schemeClr val="tx1"/>
                </a:solidFill>
                <a:latin typeface="+mn-lt"/>
              </a:rPr>
              <a:t>Fundamental to all disciplines, fields, and approaches concerned with researching and designing computer-based systems for people 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F242514-0A14-B741-8B07-377A3C4F4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www.id-book.com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54F867A-BB35-384E-BBC8-42485D4FA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CD472-154E-424C-89AE-4DECF5962F3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0006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Interaction design</a:t>
            </a:r>
          </a:p>
        </p:txBody>
      </p:sp>
      <p:graphicFrame>
        <p:nvGraphicFramePr>
          <p:cNvPr id="38914" name="Object 2" descr="Schematic illustration of relationship among contributing academic disciplines, design practices, and interdisciplinary fields concerned with interaction design. The double-headed arrows depicts overlapping.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5914692"/>
              </p:ext>
            </p:extLst>
          </p:nvPr>
        </p:nvGraphicFramePr>
        <p:xfrm>
          <a:off x="683568" y="1268760"/>
          <a:ext cx="7458581" cy="4896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4672584" imgH="3066288" progId="Word.Document.8">
                  <p:embed/>
                </p:oleObj>
              </mc:Choice>
              <mc:Fallback>
                <p:oleObj name="Document" r:id="rId3" imgW="4672584" imgH="3066288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1268760"/>
                        <a:ext cx="7458581" cy="48965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8841DA-2206-384A-8D23-9013A4603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www.id-book.com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8BDF6E-40A5-CB42-802D-CD220C6A2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CD472-154E-424C-89AE-4DECF5962F3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785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Relationship between ID, HCI, and other fields−academic disciplines 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98884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GB" dirty="0">
                <a:latin typeface="+mn-lt"/>
              </a:rPr>
              <a:t>Academic disciplines contributing to ID: </a:t>
            </a:r>
          </a:p>
          <a:p>
            <a:pPr lvl="1">
              <a:lnSpc>
                <a:spcPct val="200000"/>
              </a:lnSpc>
            </a:pPr>
            <a:r>
              <a:rPr lang="en-GB" sz="2400" dirty="0">
                <a:solidFill>
                  <a:schemeClr val="tx1"/>
                </a:solidFill>
                <a:latin typeface="+mn-lt"/>
              </a:rPr>
              <a:t>Psychology</a:t>
            </a:r>
          </a:p>
          <a:p>
            <a:pPr lvl="1">
              <a:lnSpc>
                <a:spcPct val="200000"/>
              </a:lnSpc>
            </a:pPr>
            <a:r>
              <a:rPr lang="en-GB" sz="2400" dirty="0">
                <a:solidFill>
                  <a:schemeClr val="tx1"/>
                </a:solidFill>
                <a:latin typeface="+mn-lt"/>
              </a:rPr>
              <a:t>Social Sciences</a:t>
            </a:r>
          </a:p>
          <a:p>
            <a:pPr lvl="1">
              <a:lnSpc>
                <a:spcPct val="200000"/>
              </a:lnSpc>
            </a:pPr>
            <a:r>
              <a:rPr lang="en-GB" sz="2400" dirty="0">
                <a:solidFill>
                  <a:schemeClr val="tx1"/>
                </a:solidFill>
                <a:latin typeface="+mn-lt"/>
              </a:rPr>
              <a:t>Computing Sciences</a:t>
            </a:r>
          </a:p>
          <a:p>
            <a:pPr lvl="1">
              <a:lnSpc>
                <a:spcPct val="200000"/>
              </a:lnSpc>
            </a:pPr>
            <a:r>
              <a:rPr lang="en-GB" sz="2400" dirty="0">
                <a:solidFill>
                  <a:schemeClr val="tx1"/>
                </a:solidFill>
                <a:latin typeface="+mn-lt"/>
              </a:rPr>
              <a:t>Engineering</a:t>
            </a:r>
          </a:p>
          <a:p>
            <a:pPr lvl="1">
              <a:lnSpc>
                <a:spcPct val="200000"/>
              </a:lnSpc>
            </a:pPr>
            <a:r>
              <a:rPr lang="en-GB" sz="2400" dirty="0">
                <a:solidFill>
                  <a:schemeClr val="tx1"/>
                </a:solidFill>
                <a:latin typeface="+mn-lt"/>
              </a:rPr>
              <a:t>Ergonomics</a:t>
            </a:r>
          </a:p>
          <a:p>
            <a:pPr lvl="1">
              <a:lnSpc>
                <a:spcPct val="200000"/>
              </a:lnSpc>
            </a:pPr>
            <a:r>
              <a:rPr lang="en-GB" sz="2400" dirty="0">
                <a:solidFill>
                  <a:schemeClr val="tx1"/>
                </a:solidFill>
                <a:latin typeface="+mn-lt"/>
              </a:rPr>
              <a:t>Informatics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87C1B3-918B-6C41-88A5-EBD3FBA78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www.id-book.com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F13F5C-0420-C64D-8686-5B1DEF46A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CD472-154E-424C-89AE-4DECF5962F3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1164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Relationship between ID, HCI and other fields−design practices 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98884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latin typeface="+mn-lt"/>
              </a:rPr>
              <a:t>Design practices contributing to ID:</a:t>
            </a:r>
          </a:p>
          <a:p>
            <a:pPr lvl="1">
              <a:lnSpc>
                <a:spcPct val="200000"/>
              </a:lnSpc>
            </a:pPr>
            <a:r>
              <a:rPr lang="en-GB" sz="2200" dirty="0">
                <a:solidFill>
                  <a:schemeClr val="tx1"/>
                </a:solidFill>
                <a:latin typeface="+mn-lt"/>
              </a:rPr>
              <a:t>Graphic design</a:t>
            </a:r>
          </a:p>
          <a:p>
            <a:pPr lvl="1">
              <a:lnSpc>
                <a:spcPct val="200000"/>
              </a:lnSpc>
            </a:pPr>
            <a:r>
              <a:rPr lang="en-GB" sz="2200" dirty="0">
                <a:solidFill>
                  <a:schemeClr val="tx1"/>
                </a:solidFill>
                <a:latin typeface="+mn-lt"/>
              </a:rPr>
              <a:t>Product design</a:t>
            </a:r>
          </a:p>
          <a:p>
            <a:pPr lvl="1">
              <a:lnSpc>
                <a:spcPct val="200000"/>
              </a:lnSpc>
            </a:pPr>
            <a:r>
              <a:rPr lang="en-GB" sz="2200" dirty="0">
                <a:solidFill>
                  <a:schemeClr val="tx1"/>
                </a:solidFill>
                <a:latin typeface="+mn-lt"/>
              </a:rPr>
              <a:t>Artist-design</a:t>
            </a:r>
          </a:p>
          <a:p>
            <a:pPr lvl="1">
              <a:lnSpc>
                <a:spcPct val="200000"/>
              </a:lnSpc>
            </a:pPr>
            <a:r>
              <a:rPr lang="en-GB" sz="2200" dirty="0">
                <a:solidFill>
                  <a:schemeClr val="tx1"/>
                </a:solidFill>
                <a:latin typeface="+mn-lt"/>
              </a:rPr>
              <a:t>Industrial design</a:t>
            </a:r>
          </a:p>
          <a:p>
            <a:pPr lvl="1">
              <a:lnSpc>
                <a:spcPct val="200000"/>
              </a:lnSpc>
            </a:pPr>
            <a:r>
              <a:rPr lang="en-GB" sz="2200" dirty="0">
                <a:solidFill>
                  <a:schemeClr val="tx1"/>
                </a:solidFill>
                <a:latin typeface="+mn-lt"/>
              </a:rPr>
              <a:t>Film industry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73F7F27-BBE8-E14B-A02E-EB6ED63E0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www.id-book.com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B06E92B-C5D3-1D47-87FD-E923A4149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CD472-154E-424C-89AE-4DECF5962F3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6044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Relationship between ID, HCI and other fields−interdisciplinary fields 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683568" y="2132856"/>
            <a:ext cx="7772400" cy="441960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GB" sz="2600" dirty="0">
                <a:latin typeface="+mn-lt"/>
              </a:rPr>
              <a:t>Interdisciplinary fields that ‘do’ interaction design:</a:t>
            </a:r>
          </a:p>
          <a:p>
            <a:pPr lvl="1">
              <a:lnSpc>
                <a:spcPct val="150000"/>
              </a:lnSpc>
            </a:pPr>
            <a:r>
              <a:rPr lang="en-GB" sz="2400" dirty="0">
                <a:solidFill>
                  <a:schemeClr val="tx1"/>
                </a:solidFill>
                <a:latin typeface="+mn-lt"/>
              </a:rPr>
              <a:t>HCI</a:t>
            </a:r>
          </a:p>
          <a:p>
            <a:pPr lvl="1">
              <a:lnSpc>
                <a:spcPct val="150000"/>
              </a:lnSpc>
            </a:pPr>
            <a:r>
              <a:rPr lang="en-GB" sz="2400" dirty="0">
                <a:solidFill>
                  <a:schemeClr val="tx1"/>
                </a:solidFill>
                <a:latin typeface="+mn-lt"/>
              </a:rPr>
              <a:t>Ubiquitous Computing</a:t>
            </a:r>
          </a:p>
          <a:p>
            <a:pPr lvl="1">
              <a:lnSpc>
                <a:spcPct val="150000"/>
              </a:lnSpc>
            </a:pPr>
            <a:r>
              <a:rPr lang="en-GB" sz="2400" dirty="0">
                <a:solidFill>
                  <a:schemeClr val="tx1"/>
                </a:solidFill>
                <a:latin typeface="+mn-lt"/>
              </a:rPr>
              <a:t>Human Factors</a:t>
            </a:r>
          </a:p>
          <a:p>
            <a:pPr lvl="1">
              <a:lnSpc>
                <a:spcPct val="150000"/>
              </a:lnSpc>
            </a:pPr>
            <a:r>
              <a:rPr lang="en-GB" sz="2400" dirty="0">
                <a:solidFill>
                  <a:schemeClr val="tx1"/>
                </a:solidFill>
                <a:latin typeface="+mn-lt"/>
              </a:rPr>
              <a:t>Cognitive Engineering</a:t>
            </a:r>
          </a:p>
          <a:p>
            <a:pPr lvl="1">
              <a:lnSpc>
                <a:spcPct val="150000"/>
              </a:lnSpc>
            </a:pPr>
            <a:r>
              <a:rPr lang="en-GB" sz="2400" dirty="0">
                <a:solidFill>
                  <a:schemeClr val="tx1"/>
                </a:solidFill>
                <a:latin typeface="+mn-lt"/>
              </a:rPr>
              <a:t>Cognitive Ergonomics</a:t>
            </a:r>
          </a:p>
          <a:p>
            <a:pPr lvl="1">
              <a:lnSpc>
                <a:spcPct val="150000"/>
              </a:lnSpc>
            </a:pPr>
            <a:r>
              <a:rPr lang="en-GB" sz="2400" dirty="0">
                <a:solidFill>
                  <a:schemeClr val="tx1"/>
                </a:solidFill>
                <a:latin typeface="+mn-lt"/>
              </a:rPr>
              <a:t>Computer Supported Co-operative Work</a:t>
            </a:r>
          </a:p>
          <a:p>
            <a:pPr lvl="1">
              <a:lnSpc>
                <a:spcPct val="150000"/>
              </a:lnSpc>
            </a:pPr>
            <a:r>
              <a:rPr lang="en-GB" sz="2400" dirty="0">
                <a:solidFill>
                  <a:schemeClr val="tx1"/>
                </a:solidFill>
                <a:latin typeface="+mn-lt"/>
              </a:rPr>
              <a:t>Information Systems</a:t>
            </a:r>
          </a:p>
          <a:p>
            <a:pPr lvl="1">
              <a:lnSpc>
                <a:spcPct val="90000"/>
              </a:lnSpc>
            </a:pPr>
            <a:endParaRPr lang="en-GB" sz="200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BAD99D3-211B-1E4B-A973-40F07F2AC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www.id-book.com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EB70D91-2566-924D-8CF7-A11D40897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CD472-154E-424C-89AE-4DECF5962F3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6399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Working in multidisciplinary teams</a:t>
            </a:r>
          </a:p>
        </p:txBody>
      </p:sp>
      <p:sp>
        <p:nvSpPr>
          <p:cNvPr id="4710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sz="2400" dirty="0">
                <a:latin typeface="+mn-lt"/>
              </a:rPr>
              <a:t>Many people from different backgrounds involved</a:t>
            </a:r>
          </a:p>
          <a:p>
            <a:pPr>
              <a:lnSpc>
                <a:spcPct val="90000"/>
              </a:lnSpc>
            </a:pPr>
            <a:r>
              <a:rPr lang="en-GB" sz="2400" dirty="0">
                <a:latin typeface="+mn-lt"/>
              </a:rPr>
              <a:t>Different perspectives and ways of seeing </a:t>
            </a:r>
            <a:br>
              <a:rPr lang="en-GB" sz="2400" dirty="0">
                <a:latin typeface="+mn-lt"/>
              </a:rPr>
            </a:br>
            <a:r>
              <a:rPr lang="en-GB" sz="2400" dirty="0">
                <a:latin typeface="+mn-lt"/>
              </a:rPr>
              <a:t>and talking about things</a:t>
            </a:r>
          </a:p>
          <a:p>
            <a:pPr>
              <a:lnSpc>
                <a:spcPct val="90000"/>
              </a:lnSpc>
            </a:pPr>
            <a:endParaRPr lang="en-GB" sz="2400" dirty="0">
              <a:latin typeface="+mn-lt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GB" sz="2400" dirty="0">
                <a:latin typeface="+mn-lt"/>
              </a:rPr>
              <a:t>Benefits</a:t>
            </a:r>
          </a:p>
          <a:p>
            <a:pPr lvl="1">
              <a:lnSpc>
                <a:spcPct val="90000"/>
              </a:lnSpc>
            </a:pPr>
            <a:r>
              <a:rPr lang="en-GB" dirty="0"/>
              <a:t>M</a:t>
            </a:r>
            <a:r>
              <a:rPr lang="en-GB" sz="2000" dirty="0">
                <a:solidFill>
                  <a:schemeClr val="tx1"/>
                </a:solidFill>
                <a:latin typeface="+mn-lt"/>
              </a:rPr>
              <a:t>ore ideas and designs generated</a:t>
            </a:r>
            <a:endParaRPr lang="en-GB" sz="2400" dirty="0">
              <a:solidFill>
                <a:schemeClr val="tx1"/>
              </a:solidFill>
              <a:latin typeface="+mn-lt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GB" sz="2400" dirty="0">
                <a:latin typeface="+mn-lt"/>
              </a:rPr>
              <a:t>Disadvantages</a:t>
            </a:r>
          </a:p>
          <a:p>
            <a:pPr lvl="1">
              <a:lnSpc>
                <a:spcPct val="90000"/>
              </a:lnSpc>
            </a:pPr>
            <a:r>
              <a:rPr lang="en-GB" dirty="0"/>
              <a:t>D</a:t>
            </a:r>
            <a:r>
              <a:rPr lang="en-GB" sz="2000" dirty="0">
                <a:solidFill>
                  <a:schemeClr val="tx1"/>
                </a:solidFill>
                <a:latin typeface="+mn-lt"/>
              </a:rPr>
              <a:t>ifficult to communicate and progress forward the designs being create</a:t>
            </a:r>
            <a:endParaRPr lang="en-GB"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0F38F3-05E7-4A40-81D5-C5898656E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www.id-book.com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5FB262-227C-3041-8592-A20F31443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CD472-154E-424C-89AE-4DECF5962F3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325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476672"/>
            <a:ext cx="8153400" cy="990600"/>
          </a:xfrm>
        </p:spPr>
        <p:txBody>
          <a:bodyPr>
            <a:normAutofit/>
          </a:bodyPr>
          <a:lstStyle/>
          <a:p>
            <a:r>
              <a:rPr lang="en-GB" dirty="0"/>
              <a:t>Interaction design in business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>
          <a:xfrm>
            <a:off x="611560" y="1700808"/>
            <a:ext cx="7772400" cy="4114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>
                <a:latin typeface="+mn-lt"/>
              </a:rPr>
              <a:t>Large number of ID consultancies. Examples of well known ones include:</a:t>
            </a:r>
          </a:p>
          <a:p>
            <a:endParaRPr lang="en-GB" sz="900" dirty="0">
              <a:latin typeface="+mn-lt"/>
            </a:endParaRPr>
          </a:p>
          <a:p>
            <a:pPr lvl="1"/>
            <a:r>
              <a:rPr lang="en-GB" sz="2400" b="1" dirty="0">
                <a:solidFill>
                  <a:schemeClr val="tx1"/>
                </a:solidFill>
                <a:latin typeface="+mn-lt"/>
              </a:rPr>
              <a:t>Nielsen Norman Group</a:t>
            </a:r>
            <a:r>
              <a:rPr lang="en-GB" sz="2400" dirty="0">
                <a:solidFill>
                  <a:schemeClr val="tx1"/>
                </a:solidFill>
                <a:latin typeface="+mn-lt"/>
              </a:rPr>
              <a:t>: “help companies enter the age of the consumer, designing human-centered products and services”</a:t>
            </a:r>
          </a:p>
          <a:p>
            <a:pPr lvl="1"/>
            <a:endParaRPr lang="en-GB" sz="2400" dirty="0">
              <a:solidFill>
                <a:schemeClr val="tx1"/>
              </a:solidFill>
              <a:latin typeface="+mn-lt"/>
            </a:endParaRPr>
          </a:p>
          <a:p>
            <a:pPr lvl="1"/>
            <a:r>
              <a:rPr lang="en-GB" sz="2400" b="1" dirty="0">
                <a:solidFill>
                  <a:schemeClr val="tx1"/>
                </a:solidFill>
                <a:latin typeface="+mn-lt"/>
              </a:rPr>
              <a:t>Cooper:</a:t>
            </a:r>
            <a:r>
              <a:rPr lang="en-GB" sz="2400" dirty="0">
                <a:solidFill>
                  <a:schemeClr val="tx1"/>
                </a:solidFill>
                <a:latin typeface="+mn-lt"/>
              </a:rPr>
              <a:t> “From research and product to goal-related design”</a:t>
            </a:r>
          </a:p>
          <a:p>
            <a:pPr lvl="1"/>
            <a:endParaRPr lang="en-GB" sz="2400" dirty="0">
              <a:solidFill>
                <a:schemeClr val="tx1"/>
              </a:solidFill>
              <a:latin typeface="+mn-lt"/>
            </a:endParaRPr>
          </a:p>
          <a:p>
            <a:pPr lvl="1"/>
            <a:r>
              <a:rPr lang="en-GB" sz="2400" b="1" dirty="0">
                <a:solidFill>
                  <a:schemeClr val="tx1"/>
                </a:solidFill>
                <a:latin typeface="+mn-lt"/>
              </a:rPr>
              <a:t>IDEO: “</a:t>
            </a:r>
            <a:r>
              <a:rPr lang="en-GB" sz="2400" dirty="0">
                <a:solidFill>
                  <a:schemeClr val="tx1"/>
                </a:solidFill>
                <a:latin typeface="+mn-lt"/>
              </a:rPr>
              <a:t>creates products, services and environments for companies pioneering new ways to provide value to their customers”</a:t>
            </a:r>
          </a:p>
          <a:p>
            <a:pPr lvl="1"/>
            <a:endParaRPr lang="en-GB" sz="1600" dirty="0"/>
          </a:p>
          <a:p>
            <a:endParaRPr lang="en-GB" sz="160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E9F5BEE-8F3C-FF4B-8560-20A89B89A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www.id-book.com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36B62EB-AA62-D240-88E4-FC2515D75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CD472-154E-424C-89AE-4DECF5962F32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9476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user experience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556792"/>
            <a:ext cx="8229600" cy="47853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>
                <a:latin typeface="+mn-lt"/>
              </a:rPr>
              <a:t>How a product behaves and is used by people in the real world</a:t>
            </a:r>
          </a:p>
          <a:p>
            <a:pPr lvl="1"/>
            <a:r>
              <a:rPr lang="en-GB" dirty="0"/>
              <a:t>T</a:t>
            </a:r>
            <a:r>
              <a:rPr lang="en-GB" sz="2000" dirty="0">
                <a:solidFill>
                  <a:schemeClr val="tx1"/>
                </a:solidFill>
                <a:latin typeface="+mn-lt"/>
              </a:rPr>
              <a:t>he way people feel about it and their pleasure and satisfaction when using it, looking at it, holding it, and opening or closing it</a:t>
            </a:r>
          </a:p>
          <a:p>
            <a:pPr lvl="1"/>
            <a:r>
              <a:rPr lang="en-GB" sz="2000" dirty="0">
                <a:solidFill>
                  <a:schemeClr val="tx1"/>
                </a:solidFill>
                <a:latin typeface="+mn-lt"/>
              </a:rPr>
              <a:t>“Every product that is used by someone has a user experience: newspapers, ketchup bottles, reclining armchairs, cardigan sweaters.” (Garrett, 2010)</a:t>
            </a:r>
          </a:p>
          <a:p>
            <a:pPr lvl="1"/>
            <a:r>
              <a:rPr lang="en-GB" sz="2000" dirty="0">
                <a:solidFill>
                  <a:schemeClr val="tx1"/>
                </a:solidFill>
                <a:latin typeface="+mn-lt"/>
              </a:rPr>
              <a:t>“All aspects of the end-user's interaction with the company, its services, and its products. (Nielsen and Norman, 2014)</a:t>
            </a:r>
          </a:p>
          <a:p>
            <a:endParaRPr lang="en-GB" sz="1200" dirty="0">
              <a:latin typeface="+mn-lt"/>
            </a:endParaRPr>
          </a:p>
          <a:p>
            <a:pPr marL="0" indent="0">
              <a:buNone/>
            </a:pPr>
            <a:r>
              <a:rPr lang="en-GB" sz="2800" dirty="0">
                <a:latin typeface="+mn-lt"/>
              </a:rPr>
              <a:t>Cannot design a user experience−only can design </a:t>
            </a:r>
            <a:r>
              <a:rPr lang="en-GB" sz="2800" i="1" dirty="0">
                <a:latin typeface="+mn-lt"/>
              </a:rPr>
              <a:t>for</a:t>
            </a:r>
            <a:r>
              <a:rPr lang="en-GB" sz="2800" dirty="0">
                <a:latin typeface="+mn-lt"/>
              </a:rPr>
              <a:t> a user experience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39B035-9BCB-C941-BC34-055BBDE35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www.id-book.com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4EA83A-DC6C-C944-AC58-7A970DBCC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CD472-154E-424C-89AE-4DECF5962F32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4698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Defining user experience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+mn-lt"/>
              </a:rPr>
              <a:t>How users perceive a product, such as whether a smartwatch is seen as sleek or chunky, and their emotional reaction to it, such as whether people have a positive experience when using it.</a:t>
            </a:r>
          </a:p>
          <a:p>
            <a:pPr marL="342900" lvl="1" indent="0">
              <a:buNone/>
            </a:pPr>
            <a:r>
              <a:rPr lang="en-US" sz="2000" dirty="0">
                <a:latin typeface="+mn-lt"/>
              </a:rPr>
              <a:t>				(Hornbæk and Hertzum, 2017) </a:t>
            </a:r>
          </a:p>
          <a:p>
            <a:pPr marL="342900" lvl="1" indent="0">
              <a:buNone/>
            </a:pPr>
            <a:endParaRPr lang="en-US" sz="2000" dirty="0">
              <a:latin typeface="+mn-lt"/>
            </a:endParaRPr>
          </a:p>
          <a:p>
            <a:pPr marL="0" indent="0">
              <a:buNone/>
            </a:pPr>
            <a:r>
              <a:rPr lang="en-US" sz="2400" dirty="0">
                <a:latin typeface="+mn-lt"/>
              </a:rPr>
              <a:t>Hassenzahl’s (2010) model of the user experience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+mn-lt"/>
              </a:rPr>
              <a:t>Pragmatic: how simple, practical, and obvious it is for the user to achieve their goals</a:t>
            </a:r>
          </a:p>
          <a:p>
            <a:pPr lvl="1"/>
            <a:r>
              <a:rPr lang="en-US" dirty="0"/>
              <a:t>H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edonic: how evocative and stimulating the interaction is to users </a:t>
            </a:r>
          </a:p>
          <a:p>
            <a:endParaRPr lang="en-US" sz="2400" dirty="0">
              <a:latin typeface="+mn-lt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9E8A2FC-BA07-4848-82F1-89ADD611F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www.id-book.com</a:t>
            </a:r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D3CFB13-56F5-D445-AF6D-7DA588B1D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CD472-154E-424C-89AE-4DECF5962F32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360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26697" y="4581128"/>
            <a:ext cx="6667786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>
                <a:solidFill>
                  <a:schemeClr val="accent6">
                    <a:lumMod val="75000"/>
                  </a:schemeClr>
                </a:solidFill>
                <a:ea typeface="Liberation Sans" panose="020B0604020202020204" pitchFamily="34" charset="0"/>
                <a:cs typeface="Liberation Sans" panose="020B0604020202020204" pitchFamily="34" charset="0"/>
              </a:rPr>
              <a:t>Chapter 1</a:t>
            </a:r>
            <a:br>
              <a:rPr lang="en-GB" sz="32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</a:br>
            <a:endParaRPr lang="en-GB" sz="1400" dirty="0"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  <a:p>
            <a:pPr algn="ctr"/>
            <a:r>
              <a:rPr lang="en-GB" sz="3200" dirty="0">
                <a:solidFill>
                  <a:schemeClr val="accent6">
                    <a:lumMod val="75000"/>
                  </a:schemeClr>
                </a:solidFill>
                <a:ea typeface="Liberation Sans" panose="020B0604020202020204" pitchFamily="34" charset="0"/>
                <a:cs typeface="Liberation Sans" panose="020B0604020202020204" pitchFamily="34" charset="0"/>
              </a:rPr>
              <a:t>WHAT IS INTERACTION DESIGN?</a:t>
            </a:r>
          </a:p>
        </p:txBody>
      </p:sp>
      <p:pic>
        <p:nvPicPr>
          <p:cNvPr id="5" name="Picture 4" descr="Cover of the book Interaction Design, Fifth Edition">
            <a:extLst>
              <a:ext uri="{FF2B5EF4-FFF2-40B4-BE49-F238E27FC236}">
                <a16:creationId xmlns:a16="http://schemas.microsoft.com/office/drawing/2014/main" id="{77AFC0ED-47E6-F343-A5A9-06DC9704DC7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5527" y="547785"/>
            <a:ext cx="3192946" cy="400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1855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Why was the iPod user experience such a success?</a:t>
            </a:r>
          </a:p>
        </p:txBody>
      </p:sp>
      <p:sp>
        <p:nvSpPr>
          <p:cNvPr id="55299" name="Content Placeholder 3"/>
          <p:cNvSpPr>
            <a:spLocks noGrp="1"/>
          </p:cNvSpPr>
          <p:nvPr>
            <p:ph idx="1"/>
          </p:nvPr>
        </p:nvSpPr>
        <p:spPr>
          <a:xfrm>
            <a:off x="4788024" y="1916832"/>
            <a:ext cx="4355976" cy="406531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800" dirty="0">
              <a:solidFill>
                <a:srgbClr val="7030A0"/>
              </a:solidFill>
            </a:endParaRPr>
          </a:p>
          <a:p>
            <a:r>
              <a:rPr lang="en-GB" sz="2400" dirty="0">
                <a:latin typeface="+mn-lt"/>
              </a:rPr>
              <a:t>Quality user experience from the start</a:t>
            </a:r>
          </a:p>
          <a:p>
            <a:r>
              <a:rPr lang="en-GB" sz="2400" dirty="0">
                <a:latin typeface="+mn-lt"/>
              </a:rPr>
              <a:t>Simple, elegant, distinct brand, pleasurable, must have fashion item, catchy names, cool...</a:t>
            </a:r>
          </a:p>
        </p:txBody>
      </p:sp>
      <p:pic>
        <p:nvPicPr>
          <p:cNvPr id="66562" name="Picture 2" descr="Photo depicts a demonstration by a person regarding iPod Nano with a series of iPods in the background screen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2780928"/>
            <a:ext cx="3943350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397" y="5373216"/>
            <a:ext cx="34385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57F08A-BA1A-A642-A2D8-889CCE140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www.id-book.com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F89745-EA75-F04F-9A94-80A692536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CD472-154E-424C-89AE-4DECF5962F32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5463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Core characteristics of interaction design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1916832"/>
            <a:ext cx="7772400" cy="4114800"/>
          </a:xfrm>
        </p:spPr>
        <p:txBody>
          <a:bodyPr>
            <a:noAutofit/>
          </a:bodyPr>
          <a:lstStyle/>
          <a:p>
            <a:r>
              <a:rPr lang="en-US" sz="2800" dirty="0"/>
              <a:t>Users should be involved throughout the development of the project</a:t>
            </a:r>
          </a:p>
          <a:p>
            <a:endParaRPr lang="en-US" sz="2800" dirty="0"/>
          </a:p>
          <a:p>
            <a:r>
              <a:rPr lang="en-US" sz="2800" dirty="0"/>
              <a:t>Specific usability and user experience goals need to be identified, clearly documented, and agreed to at the beginning of the project</a:t>
            </a:r>
          </a:p>
          <a:p>
            <a:endParaRPr lang="en-US" sz="2800" dirty="0"/>
          </a:p>
          <a:p>
            <a:r>
              <a:rPr lang="en-US" sz="2800" dirty="0"/>
              <a:t>Iteration is needed through the core activities</a:t>
            </a:r>
            <a:endParaRPr lang="en-GB" sz="28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E2ACB1-6ED3-E849-919D-1D6F556E8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www.id-book.com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DA78D1-35A0-C24D-A7F5-F0B5F064D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CD472-154E-424C-89AE-4DECF5962F3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7575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Why?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GB" sz="2800" dirty="0"/>
              <a:t>Help designers: </a:t>
            </a:r>
          </a:p>
          <a:p>
            <a:pPr lvl="1">
              <a:lnSpc>
                <a:spcPct val="90000"/>
              </a:lnSpc>
            </a:pPr>
            <a:endParaRPr lang="en-GB" sz="2400" dirty="0"/>
          </a:p>
          <a:p>
            <a:pPr lvl="1">
              <a:lnSpc>
                <a:spcPct val="90000"/>
              </a:lnSpc>
            </a:pPr>
            <a:r>
              <a:rPr lang="en-GB" sz="2400" dirty="0"/>
              <a:t>Understand how to design interactive products that fit with what people want, need, and may desire</a:t>
            </a:r>
          </a:p>
          <a:p>
            <a:pPr lvl="1">
              <a:lnSpc>
                <a:spcPct val="90000"/>
              </a:lnSpc>
            </a:pPr>
            <a:endParaRPr lang="en-GB" sz="800" dirty="0"/>
          </a:p>
          <a:p>
            <a:pPr lvl="1">
              <a:lnSpc>
                <a:spcPct val="90000"/>
              </a:lnSpc>
            </a:pPr>
            <a:r>
              <a:rPr lang="en-GB" sz="2400" dirty="0"/>
              <a:t>Appreciate that one size does not fit all </a:t>
            </a:r>
            <a:r>
              <a:rPr lang="en-GB" dirty="0"/>
              <a:t>(for example,  teenagers are very different to grown-ups)</a:t>
            </a:r>
          </a:p>
          <a:p>
            <a:pPr lvl="1">
              <a:lnSpc>
                <a:spcPct val="90000"/>
              </a:lnSpc>
            </a:pPr>
            <a:endParaRPr lang="en-GB" sz="900" dirty="0"/>
          </a:p>
          <a:p>
            <a:pPr lvl="1">
              <a:lnSpc>
                <a:spcPct val="90000"/>
              </a:lnSpc>
            </a:pPr>
            <a:r>
              <a:rPr lang="en-GB" sz="2400" dirty="0"/>
              <a:t>Identify any incorrect assumptions they may have about particular user groups. </a:t>
            </a:r>
            <a:r>
              <a:rPr lang="en-GB" dirty="0"/>
              <a:t>(for example, not all old people want or need big fonts)</a:t>
            </a:r>
          </a:p>
          <a:p>
            <a:pPr lvl="1">
              <a:lnSpc>
                <a:spcPct val="90000"/>
              </a:lnSpc>
            </a:pPr>
            <a:endParaRPr lang="en-GB" sz="900" dirty="0"/>
          </a:p>
          <a:p>
            <a:pPr lvl="1">
              <a:lnSpc>
                <a:spcPct val="90000"/>
              </a:lnSpc>
            </a:pPr>
            <a:r>
              <a:rPr lang="en-GB" sz="2400" dirty="0"/>
              <a:t>Be aware of both people’s sensitivities and their capabilities</a:t>
            </a:r>
          </a:p>
          <a:p>
            <a:pPr lvl="1">
              <a:lnSpc>
                <a:spcPct val="90000"/>
              </a:lnSpc>
            </a:pPr>
            <a:endParaRPr lang="en-GB" sz="24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EA88FA-C0F8-8642-B11D-C877BFC95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www.id-book.com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7C9693-900C-5E4D-8038-C9727770D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CD472-154E-424C-89AE-4DECF5962F32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1818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Accessibility and inclusiveness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i="1" dirty="0">
                <a:latin typeface="+mn-lt"/>
              </a:rPr>
              <a:t>Accessibility</a:t>
            </a:r>
            <a:r>
              <a:rPr lang="en-US" sz="2400" i="1" dirty="0">
                <a:latin typeface="+mn-lt"/>
              </a:rPr>
              <a:t>: </a:t>
            </a:r>
            <a:r>
              <a:rPr lang="en-US" sz="2400" dirty="0">
                <a:latin typeface="+mn-lt"/>
              </a:rPr>
              <a:t>the extent to which an interactive product is accessible by as many people as possible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+mn-lt"/>
              </a:rPr>
              <a:t>Focus is on people with disabilities; for instance, those using android OS or apple voiceover</a:t>
            </a:r>
          </a:p>
          <a:p>
            <a:pPr marL="0" indent="0">
              <a:buNone/>
            </a:pPr>
            <a:r>
              <a:rPr lang="en-US" sz="2400" b="1" i="1" dirty="0">
                <a:latin typeface="+mn-lt"/>
              </a:rPr>
              <a:t>Inclusiveness</a:t>
            </a:r>
            <a:r>
              <a:rPr lang="en-US" sz="2400" dirty="0">
                <a:latin typeface="+mn-lt"/>
              </a:rPr>
              <a:t>: making products and services that accommodate the widest possible number of people </a:t>
            </a:r>
          </a:p>
          <a:p>
            <a:pPr lvl="1"/>
            <a:r>
              <a:rPr lang="en-US" sz="2000" dirty="0">
                <a:latin typeface="+mn-lt"/>
              </a:rPr>
              <a:t>For example,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smartphones designed for all and made available to everyone regardless of their disability, education, age, or income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60BEB10-B106-C646-9CAF-935CA03EA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www.id-book.com</a:t>
            </a:r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0F28E2F-ABAB-7F44-88B0-3A0E3BC3C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CD472-154E-424C-89AE-4DECF5962F32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3875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Disabilities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8600" indent="-228600"/>
            <a:r>
              <a:rPr lang="en-US" sz="2400" dirty="0">
                <a:latin typeface="+mn-lt"/>
              </a:rPr>
              <a:t>Whether someone is disabled changes over time with age, or recovery from an accident</a:t>
            </a:r>
          </a:p>
          <a:p>
            <a:pPr marL="228600" indent="-228600"/>
            <a:endParaRPr lang="en-US" sz="2400" dirty="0">
              <a:latin typeface="+mn-lt"/>
            </a:endParaRPr>
          </a:p>
          <a:p>
            <a:pPr marL="228600" indent="-228600"/>
            <a:r>
              <a:rPr lang="en-US" sz="2400" dirty="0">
                <a:latin typeface="+mn-lt"/>
              </a:rPr>
              <a:t>The severity and impact of an impairment can vary over the course of a day or in different environmental conditions</a:t>
            </a:r>
          </a:p>
          <a:p>
            <a:pPr marL="228600" indent="-228600"/>
            <a:endParaRPr lang="en-US" sz="2400" dirty="0">
              <a:latin typeface="+mn-lt"/>
            </a:endParaRPr>
          </a:p>
          <a:p>
            <a:pPr marL="228600" indent="-228600"/>
            <a:r>
              <a:rPr lang="en-US" sz="2400" dirty="0">
                <a:latin typeface="+mn-lt"/>
              </a:rPr>
              <a:t>Disabilities can result because technologies are designed to necessitate a certain type of interaction that is impossible for someone with an impairment</a:t>
            </a:r>
          </a:p>
          <a:p>
            <a:pPr lvl="1"/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7D3539F-80EF-5C4E-ADC7-7A9FFC7AE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www.id-book.com</a:t>
            </a:r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9825EE0-A1F7-284C-A4A1-14390A593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CD472-154E-424C-89AE-4DECF5962F32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3637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Understanding disability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>
                <a:latin typeface="+mn-lt"/>
              </a:rPr>
              <a:t>Disabilities can be classified as: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+mn-lt"/>
              </a:rPr>
              <a:t>Sensory impairment (such as loss of vision or hearing)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+mn-lt"/>
              </a:rPr>
              <a:t>Physical impairment (having loss of functions to one or more parts of the body after a stroke or spinal cord injury)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+mn-lt"/>
              </a:rPr>
              <a:t>Cognitive (including learning impairment or loss of memory/cognitive function due to old age)</a:t>
            </a:r>
          </a:p>
          <a:p>
            <a:pPr marL="0" indent="0">
              <a:buNone/>
            </a:pPr>
            <a:r>
              <a:rPr lang="en-US" sz="2400" dirty="0">
                <a:latin typeface="+mn-lt"/>
              </a:rPr>
              <a:t>Each type can be further defined in terms of capability: 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+mn-lt"/>
              </a:rPr>
              <a:t>For example, someone might have only peripheral vision, be color blind, or have no light perception</a:t>
            </a:r>
          </a:p>
          <a:p>
            <a:pPr marL="0" indent="0">
              <a:buNone/>
            </a:pPr>
            <a:r>
              <a:rPr lang="en-US" sz="2400" dirty="0">
                <a:latin typeface="+mn-lt"/>
              </a:rPr>
              <a:t>Impairment can be categorized: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+mn-lt"/>
              </a:rPr>
              <a:t>Permanent (for </a:t>
            </a:r>
            <a:r>
              <a:rPr lang="en-US" dirty="0"/>
              <a:t>instance,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long-term wheelchair user)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+mn-lt"/>
              </a:rPr>
              <a:t>Temporary (that is, after an accident or illness)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+mn-lt"/>
              </a:rPr>
              <a:t>Situational (for example, a noisy environment means that a person can’t hear)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9918B77-1780-6046-B09E-3F428A430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www.id-book.com</a:t>
            </a:r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F72F7C5-436F-5545-8F38-1DBD5FDA1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CD472-154E-424C-89AE-4DECF5962F32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2511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Being cool about disability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+mn-lt"/>
              </a:rPr>
              <a:t>Prosthetics can be designed to move beyond being functional (and often ugly) to being desirable and fashionable</a:t>
            </a:r>
          </a:p>
          <a:p>
            <a:endParaRPr lang="en-US" sz="2400" dirty="0">
              <a:latin typeface="+mn-lt"/>
            </a:endParaRPr>
          </a:p>
          <a:p>
            <a:r>
              <a:rPr lang="en-US" sz="2400" dirty="0">
                <a:latin typeface="+mn-lt"/>
              </a:rPr>
              <a:t>People now refer to “wearing their wheels,” rather than “using a wheelchair”</a:t>
            </a:r>
          </a:p>
          <a:p>
            <a:endParaRPr lang="en-US" sz="2400" dirty="0">
              <a:latin typeface="+mn-lt"/>
            </a:endParaRPr>
          </a:p>
          <a:p>
            <a:endParaRPr lang="en-US" dirty="0"/>
          </a:p>
        </p:txBody>
      </p:sp>
      <p:pic>
        <p:nvPicPr>
          <p:cNvPr id="9" name="Content Placeholder 8" descr="Photo depicts a lady wearing fashionable leg cover designed by Alleles Design Studio.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28685" y="1825625"/>
            <a:ext cx="3287129" cy="43513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83054" y="6134100"/>
            <a:ext cx="4034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Fashionable leg cover designed by Alleles Design Studio</a:t>
            </a:r>
          </a:p>
          <a:p>
            <a:endParaRPr lang="en-US" sz="1200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E720AB6-5235-A447-A295-7F123A2C4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www.id-book.com</a:t>
            </a:r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7E0FD1D-25A0-F546-A62A-C865CA7CA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CD472-154E-424C-89AE-4DECF5962F32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950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40466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Cultural differences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77281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GB" sz="2800" dirty="0">
                <a:latin typeface="+mn-lt"/>
              </a:rPr>
              <a:t>5/21/2015 versus 21/5/2015?</a:t>
            </a:r>
          </a:p>
          <a:p>
            <a:pPr marL="0" indent="0">
              <a:buNone/>
            </a:pPr>
            <a:endParaRPr lang="en-GB" sz="2800" dirty="0">
              <a:latin typeface="+mn-lt"/>
            </a:endParaRPr>
          </a:p>
          <a:p>
            <a:pPr marL="228600" lvl="1" indent="-222250"/>
            <a:r>
              <a:rPr lang="en-GB" sz="2400" dirty="0">
                <a:solidFill>
                  <a:schemeClr val="tx1"/>
                </a:solidFill>
                <a:latin typeface="+mn-lt"/>
              </a:rPr>
              <a:t>Which should be used for international services and online forms?</a:t>
            </a:r>
          </a:p>
          <a:p>
            <a:pPr marL="228600" lvl="1" indent="-222250"/>
            <a:endParaRPr lang="en-GB" sz="2400" dirty="0">
              <a:solidFill>
                <a:schemeClr val="tx1"/>
              </a:solidFill>
              <a:latin typeface="+mn-lt"/>
            </a:endParaRPr>
          </a:p>
          <a:p>
            <a:pPr marL="228600" indent="-222250"/>
            <a:r>
              <a:rPr lang="en-GB" sz="2400" dirty="0">
                <a:latin typeface="+mn-lt"/>
              </a:rPr>
              <a:t>Why is it that certain products, like smartphones, are universally accepted by people from all parts of the world, whereas </a:t>
            </a:r>
            <a:r>
              <a:rPr lang="en-GB" dirty="0"/>
              <a:t>people from different cultures </a:t>
            </a:r>
            <a:r>
              <a:rPr lang="en-GB" sz="2400" dirty="0">
                <a:latin typeface="+mn-lt"/>
              </a:rPr>
              <a:t>react to websites differently?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0E0FCBC-2381-9441-ACA5-66FAF402C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www.id-book.com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765634B-88BD-6E46-905E-E00ECA6F0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CD472-154E-424C-89AE-4DECF5962F32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7534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+mn-lt"/>
                <a:ea typeface="Verdana" charset="0"/>
                <a:cs typeface="Verdana" charset="0"/>
              </a:rPr>
              <a:t>Usability goals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+mn-lt"/>
              </a:rPr>
              <a:t>Effective to use</a:t>
            </a:r>
          </a:p>
          <a:p>
            <a:pPr>
              <a:lnSpc>
                <a:spcPct val="150000"/>
              </a:lnSpc>
            </a:pPr>
            <a:r>
              <a:rPr lang="en-GB" sz="2400" dirty="0">
                <a:latin typeface="+mn-lt"/>
              </a:rPr>
              <a:t>Efficient to use</a:t>
            </a:r>
          </a:p>
          <a:p>
            <a:pPr>
              <a:lnSpc>
                <a:spcPct val="150000"/>
              </a:lnSpc>
            </a:pPr>
            <a:r>
              <a:rPr lang="en-GB" sz="2400" dirty="0">
                <a:latin typeface="+mn-lt"/>
              </a:rPr>
              <a:t>Safe to use</a:t>
            </a:r>
          </a:p>
          <a:p>
            <a:pPr>
              <a:lnSpc>
                <a:spcPct val="150000"/>
              </a:lnSpc>
            </a:pPr>
            <a:r>
              <a:rPr lang="en-GB" sz="2400" dirty="0">
                <a:latin typeface="+mn-lt"/>
              </a:rPr>
              <a:t>Have good utility</a:t>
            </a:r>
          </a:p>
          <a:p>
            <a:pPr>
              <a:lnSpc>
                <a:spcPct val="150000"/>
              </a:lnSpc>
            </a:pPr>
            <a:r>
              <a:rPr lang="en-GB" sz="2400" dirty="0">
                <a:latin typeface="+mn-lt"/>
              </a:rPr>
              <a:t>Easy to learn</a:t>
            </a:r>
          </a:p>
          <a:p>
            <a:pPr>
              <a:lnSpc>
                <a:spcPct val="150000"/>
              </a:lnSpc>
            </a:pPr>
            <a:r>
              <a:rPr lang="en-GB" sz="2400" dirty="0">
                <a:latin typeface="+mn-lt"/>
              </a:rPr>
              <a:t>Easy to remember how to use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AFC415-EF77-5149-9E8D-B689C9975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www.id-book.com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C5A733-4A43-BA4B-8616-DE088D581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CD472-154E-424C-89AE-4DECF5962F32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4083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Usability and user experience goals 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772816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2400" dirty="0"/>
              <a:t>Selecting terms to convey a person’s feelings, emotions, and so forth can help designers understand the multifaceted nature of the user experience</a:t>
            </a:r>
          </a:p>
          <a:p>
            <a:pPr>
              <a:lnSpc>
                <a:spcPct val="90000"/>
              </a:lnSpc>
              <a:buFontTx/>
              <a:buNone/>
            </a:pPr>
            <a:endParaRPr lang="en-GB" sz="800" dirty="0"/>
          </a:p>
          <a:p>
            <a:pPr>
              <a:lnSpc>
                <a:spcPct val="90000"/>
              </a:lnSpc>
            </a:pPr>
            <a:r>
              <a:rPr lang="en-GB" sz="2400" dirty="0"/>
              <a:t>How do usability goals differ from user experience goals?</a:t>
            </a:r>
          </a:p>
          <a:p>
            <a:pPr>
              <a:lnSpc>
                <a:spcPct val="90000"/>
              </a:lnSpc>
            </a:pPr>
            <a:endParaRPr lang="en-GB" sz="800" dirty="0"/>
          </a:p>
          <a:p>
            <a:pPr>
              <a:lnSpc>
                <a:spcPct val="90000"/>
              </a:lnSpc>
            </a:pPr>
            <a:r>
              <a:rPr lang="en-GB" sz="2400" dirty="0"/>
              <a:t>Are there trade-offs between the two kinds of goals</a:t>
            </a:r>
            <a:r>
              <a:rPr lang="en-GB" dirty="0"/>
              <a:t>? </a:t>
            </a:r>
            <a:r>
              <a:rPr lang="en-GB" sz="2000" dirty="0"/>
              <a:t>(for example, can a product be both fun and safe?)</a:t>
            </a:r>
          </a:p>
          <a:p>
            <a:pPr lvl="1">
              <a:lnSpc>
                <a:spcPct val="90000"/>
              </a:lnSpc>
            </a:pPr>
            <a:endParaRPr lang="en-GB" sz="800" dirty="0"/>
          </a:p>
          <a:p>
            <a:pPr>
              <a:lnSpc>
                <a:spcPct val="90000"/>
              </a:lnSpc>
            </a:pPr>
            <a:r>
              <a:rPr lang="en-GB" sz="2400" dirty="0"/>
              <a:t>How easy is it to measure usability versus user experience goals?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C1E470-A5F7-454E-97D9-D7065CAD1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www.id-book.com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A294FA-F786-C649-9B1F-46A816870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CD472-154E-424C-89AE-4DECF5962F32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819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610600" cy="1219200"/>
          </a:xfrm>
        </p:spPr>
        <p:txBody>
          <a:bodyPr/>
          <a:lstStyle/>
          <a:p>
            <a:pPr algn="ctr"/>
            <a:r>
              <a:rPr lang="en-GB" dirty="0"/>
              <a:t>Bad designs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447800"/>
            <a:ext cx="7772400" cy="4114800"/>
          </a:xfrm>
        </p:spPr>
        <p:txBody>
          <a:bodyPr>
            <a:noAutofit/>
          </a:bodyPr>
          <a:lstStyle/>
          <a:p>
            <a:pPr marL="457200" lvl="1" indent="0">
              <a:lnSpc>
                <a:spcPct val="90000"/>
              </a:lnSpc>
              <a:buNone/>
            </a:pPr>
            <a:r>
              <a:rPr lang="en-GB" sz="2400" dirty="0">
                <a:solidFill>
                  <a:schemeClr val="tx1"/>
                </a:solidFill>
                <a:latin typeface="+mn-lt"/>
              </a:rPr>
              <a:t>Elevator controls and labels on the bottom row all look the same, so it is easy to push a label by mistake instead of a control button.</a:t>
            </a:r>
          </a:p>
          <a:p>
            <a:pPr lvl="1">
              <a:lnSpc>
                <a:spcPct val="90000"/>
              </a:lnSpc>
            </a:pPr>
            <a:endParaRPr lang="en-GB" sz="2400" dirty="0">
              <a:solidFill>
                <a:schemeClr val="tx1"/>
              </a:solidFill>
              <a:latin typeface="+mn-lt"/>
            </a:endParaRPr>
          </a:p>
          <a:p>
            <a:pPr lvl="1">
              <a:lnSpc>
                <a:spcPct val="90000"/>
              </a:lnSpc>
            </a:pPr>
            <a:endParaRPr lang="en-GB" sz="2400" dirty="0">
              <a:solidFill>
                <a:schemeClr val="tx1"/>
              </a:solidFill>
              <a:latin typeface="+mn-lt"/>
            </a:endParaRPr>
          </a:p>
          <a:p>
            <a:pPr lvl="1">
              <a:lnSpc>
                <a:spcPct val="90000"/>
              </a:lnSpc>
            </a:pPr>
            <a:endParaRPr lang="en-GB" sz="2400" dirty="0">
              <a:solidFill>
                <a:schemeClr val="tx1"/>
              </a:solidFill>
              <a:latin typeface="+mn-lt"/>
            </a:endParaRPr>
          </a:p>
          <a:p>
            <a:pPr lvl="1">
              <a:lnSpc>
                <a:spcPct val="90000"/>
              </a:lnSpc>
            </a:pPr>
            <a:endParaRPr lang="en-GB" sz="2400" dirty="0">
              <a:solidFill>
                <a:schemeClr val="tx1"/>
              </a:solidFill>
              <a:latin typeface="+mn-lt"/>
            </a:endParaRPr>
          </a:p>
          <a:p>
            <a:pPr lvl="1">
              <a:lnSpc>
                <a:spcPct val="90000"/>
              </a:lnSpc>
            </a:pPr>
            <a:endParaRPr lang="en-GB" sz="2400" dirty="0">
              <a:solidFill>
                <a:schemeClr val="tx1"/>
              </a:solidFill>
              <a:latin typeface="+mn-lt"/>
            </a:endParaRPr>
          </a:p>
          <a:p>
            <a:pPr lvl="1">
              <a:lnSpc>
                <a:spcPct val="90000"/>
              </a:lnSpc>
            </a:pPr>
            <a:endParaRPr lang="en-GB" sz="2400" dirty="0">
              <a:solidFill>
                <a:schemeClr val="tx1"/>
              </a:solidFill>
              <a:latin typeface="+mn-lt"/>
            </a:endParaRPr>
          </a:p>
          <a:p>
            <a:pPr marL="457200" lvl="1" indent="0">
              <a:lnSpc>
                <a:spcPct val="90000"/>
              </a:lnSpc>
              <a:buNone/>
            </a:pPr>
            <a:r>
              <a:rPr lang="en-GB" sz="2400" dirty="0">
                <a:solidFill>
                  <a:schemeClr val="tx1"/>
                </a:solidFill>
                <a:latin typeface="+mn-lt"/>
              </a:rPr>
              <a:t>People do not make same mistake for the labels and buttons on the top row. Why not?</a:t>
            </a:r>
          </a:p>
        </p:txBody>
      </p:sp>
      <p:pic>
        <p:nvPicPr>
          <p:cNvPr id="18436" name="Picture 4" descr="Photo showing two sets of controls. Labels and buttons on the top row are clearly distinct and people do not make mistakes knowing which one to press.&#10;&#10;On bottom row, however, &quot;elevator controls&quot; and labels all look the same, so it is common for people to push a label instead of a control button by mistake.&#10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2667000"/>
            <a:ext cx="37719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2710939" y="4437112"/>
            <a:ext cx="149912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050" baseline="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www.baddesigns.com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09B931-55EA-DB4D-AA6B-5B606BE27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www.id-book.com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C53703-E267-C84E-9BD2-FF5C15978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CD472-154E-424C-89AE-4DECF5962F3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7572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Verdana" charset="0"/>
                <a:ea typeface="ＭＳ Ｐゴシック" charset="0"/>
                <a:cs typeface="ＭＳ Ｐゴシック" charset="0"/>
              </a:rPr>
              <a:t>User experience goals</a:t>
            </a:r>
          </a:p>
        </p:txBody>
      </p:sp>
      <p:sp>
        <p:nvSpPr>
          <p:cNvPr id="71683" name="Rectangle 3" descr="Table listing desirable and undersirable aspects of the user experience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000" b="1" dirty="0">
                <a:latin typeface=""/>
              </a:rPr>
              <a:t>Desirable aspects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latin typeface=""/>
              </a:rPr>
              <a:t>Satisfying 		Helpful				Fun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latin typeface=""/>
              </a:rPr>
              <a:t>Enjoyable 		Motivating 			Provocative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latin typeface=""/>
              </a:rPr>
              <a:t>Engaging 		Challenging 			Surprising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latin typeface=""/>
              </a:rPr>
              <a:t>Pleasurable 		Enhancing sociability 	Rewarding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latin typeface=""/>
              </a:rPr>
              <a:t>Exciting 		Supporting creativity 		Emotionally fulfilling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latin typeface=""/>
              </a:rPr>
              <a:t>Entertaining 		Cognitively stimulating 	Experiencing flow</a:t>
            </a:r>
            <a:br>
              <a:rPr lang="en-US" sz="1600" dirty="0">
                <a:solidFill>
                  <a:srgbClr val="000000"/>
                </a:solidFill>
                <a:latin typeface=""/>
              </a:rPr>
            </a:br>
            <a:endParaRPr lang="en-US" sz="1600" dirty="0">
              <a:solidFill>
                <a:srgbClr val="000000"/>
              </a:solidFill>
              <a:latin typeface=""/>
            </a:endParaRPr>
          </a:p>
          <a:p>
            <a:pPr marL="0" indent="0">
              <a:buNone/>
            </a:pPr>
            <a:r>
              <a:rPr lang="en-US" sz="2000" b="1" dirty="0">
                <a:latin typeface=""/>
              </a:rPr>
              <a:t>Undesirable aspects</a:t>
            </a:r>
          </a:p>
          <a:p>
            <a:pPr marL="0" indent="0">
              <a:buNone/>
            </a:pPr>
            <a:r>
              <a:rPr lang="en-US" sz="1900" dirty="0">
                <a:solidFill>
                  <a:srgbClr val="000000"/>
                </a:solidFill>
                <a:latin typeface=""/>
              </a:rPr>
              <a:t>Boring		 		Unpleasant</a:t>
            </a:r>
          </a:p>
          <a:p>
            <a:pPr marL="0" indent="0">
              <a:buNone/>
            </a:pPr>
            <a:r>
              <a:rPr lang="en-US" sz="1900" dirty="0">
                <a:solidFill>
                  <a:srgbClr val="000000"/>
                </a:solidFill>
                <a:latin typeface=""/>
              </a:rPr>
              <a:t>Frustrating 			Patronizing</a:t>
            </a:r>
          </a:p>
          <a:p>
            <a:pPr marL="0" indent="0">
              <a:buNone/>
            </a:pPr>
            <a:r>
              <a:rPr lang="en-US" sz="1900" dirty="0">
                <a:solidFill>
                  <a:srgbClr val="000000"/>
                </a:solidFill>
                <a:latin typeface=""/>
              </a:rPr>
              <a:t>Making one feel guilty 	Making one feel stupid</a:t>
            </a:r>
          </a:p>
          <a:p>
            <a:pPr marL="0" indent="0">
              <a:buNone/>
            </a:pPr>
            <a:r>
              <a:rPr lang="en-US" sz="1900" dirty="0">
                <a:solidFill>
                  <a:srgbClr val="000000"/>
                </a:solidFill>
                <a:latin typeface=""/>
              </a:rPr>
              <a:t>Annoying		 	Cutesy</a:t>
            </a:r>
          </a:p>
          <a:p>
            <a:pPr marL="0" indent="0">
              <a:buNone/>
            </a:pPr>
            <a:r>
              <a:rPr lang="en-US" sz="1900" dirty="0">
                <a:solidFill>
                  <a:srgbClr val="000000"/>
                </a:solidFill>
                <a:latin typeface=""/>
              </a:rPr>
              <a:t>Childish 			Gimmicky</a:t>
            </a:r>
          </a:p>
          <a:p>
            <a:pPr marL="0" indent="0">
              <a:lnSpc>
                <a:spcPct val="90000"/>
              </a:lnSpc>
              <a:buNone/>
            </a:pPr>
            <a:endParaRPr lang="en-GB" sz="1800" dirty="0">
              <a:solidFill>
                <a:srgbClr val="F73330"/>
              </a:solidFill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GB" sz="1600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8C052F-EBD1-E840-81B8-447E92B29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www.id-book.com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5464CB-EBF4-1B4D-81FA-795922D9A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CD472-154E-424C-89AE-4DECF5962F32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1949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404664"/>
            <a:ext cx="7772400" cy="1143000"/>
          </a:xfrm>
        </p:spPr>
        <p:txBody>
          <a:bodyPr/>
          <a:lstStyle/>
          <a:p>
            <a:pPr algn="ctr"/>
            <a:r>
              <a:rPr lang="en-GB" dirty="0"/>
              <a:t>Design principles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>
          <a:xfrm>
            <a:off x="683568" y="1916832"/>
            <a:ext cx="7772400" cy="4114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2400" dirty="0"/>
              <a:t>Generalizable </a:t>
            </a:r>
            <a:r>
              <a:rPr lang="en-US" sz="2400" dirty="0"/>
              <a:t>abstractions for thinking about different aspects of design</a:t>
            </a:r>
          </a:p>
          <a:p>
            <a:pPr>
              <a:lnSpc>
                <a:spcPct val="90000"/>
              </a:lnSpc>
            </a:pPr>
            <a:endParaRPr lang="en-US" sz="800" dirty="0"/>
          </a:p>
          <a:p>
            <a:pPr>
              <a:lnSpc>
                <a:spcPct val="90000"/>
              </a:lnSpc>
            </a:pPr>
            <a:endParaRPr lang="en-US" sz="800" dirty="0"/>
          </a:p>
          <a:p>
            <a:pPr>
              <a:lnSpc>
                <a:spcPct val="90000"/>
              </a:lnSpc>
            </a:pPr>
            <a:r>
              <a:rPr lang="en-US" sz="2400" dirty="0"/>
              <a:t>The do</a:t>
            </a:r>
            <a:r>
              <a:rPr lang="en-GB" sz="2400" dirty="0"/>
              <a:t>’</a:t>
            </a:r>
            <a:r>
              <a:rPr lang="en-US" sz="2400" dirty="0"/>
              <a:t>s and don'ts of interaction design</a:t>
            </a:r>
          </a:p>
          <a:p>
            <a:pPr>
              <a:lnSpc>
                <a:spcPct val="90000"/>
              </a:lnSpc>
            </a:pPr>
            <a:endParaRPr lang="en-US" sz="800" dirty="0"/>
          </a:p>
          <a:p>
            <a:pPr>
              <a:lnSpc>
                <a:spcPct val="90000"/>
              </a:lnSpc>
            </a:pPr>
            <a:endParaRPr lang="en-US" sz="800" dirty="0"/>
          </a:p>
          <a:p>
            <a:pPr>
              <a:lnSpc>
                <a:spcPct val="90000"/>
              </a:lnSpc>
            </a:pPr>
            <a:r>
              <a:rPr lang="en-US" sz="2400" dirty="0"/>
              <a:t>What to provide and what not to provide at the interface</a:t>
            </a:r>
          </a:p>
          <a:p>
            <a:pPr>
              <a:lnSpc>
                <a:spcPct val="90000"/>
              </a:lnSpc>
            </a:pPr>
            <a:endParaRPr lang="en-US" sz="800" dirty="0"/>
          </a:p>
          <a:p>
            <a:pPr>
              <a:lnSpc>
                <a:spcPct val="90000"/>
              </a:lnSpc>
            </a:pPr>
            <a:endParaRPr lang="en-US" sz="800" dirty="0"/>
          </a:p>
          <a:p>
            <a:pPr>
              <a:lnSpc>
                <a:spcPct val="90000"/>
              </a:lnSpc>
            </a:pPr>
            <a:r>
              <a:rPr lang="en-US" sz="2400" dirty="0"/>
              <a:t>Derived from a mix of theory-based knowledge, experience, and common-sense</a:t>
            </a:r>
            <a:endParaRPr lang="en-GB" sz="24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15D1CD-0D30-8947-BC49-927BC7EE8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www.id-book.com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02573C-DB3C-584F-8C12-2876D7B96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CD472-154E-424C-89AE-4DECF5962F32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9138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Visibility - poor interface</a:t>
            </a:r>
          </a:p>
        </p:txBody>
      </p:sp>
      <p:sp>
        <p:nvSpPr>
          <p:cNvPr id="77828" name="Rectangle 4"/>
          <p:cNvSpPr>
            <a:spLocks noGrp="1" noChangeArrowheads="1"/>
          </p:cNvSpPr>
          <p:nvPr>
            <p:ph idx="1"/>
          </p:nvPr>
        </p:nvSpPr>
        <p:spPr>
          <a:xfrm>
            <a:off x="2699792" y="1844824"/>
            <a:ext cx="6248400" cy="4114800"/>
          </a:xfrm>
          <a:noFill/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GB" sz="2400" dirty="0"/>
              <a:t>• This is a control panel for an elevator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GB" sz="2400" dirty="0"/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GB" sz="2400" dirty="0"/>
              <a:t>• How does it work?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GB" sz="2400" dirty="0"/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GB" sz="2400" dirty="0"/>
              <a:t>• Push a button for the floor you want?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GB" sz="2400" dirty="0"/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GB" sz="2400" dirty="0"/>
              <a:t>• Nothing happens. Push any other button? Still nothing. What do you need to do?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GB" sz="2400" dirty="0"/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GB" sz="2400" dirty="0"/>
              <a:t>It is not visible as to what to do!</a:t>
            </a:r>
          </a:p>
        </p:txBody>
      </p:sp>
      <p:pic>
        <p:nvPicPr>
          <p:cNvPr id="77827" name="Picture 3" descr="Photo of unlabeled elevator butt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039" y="2132856"/>
            <a:ext cx="2131745" cy="2836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9" name="Rectangle 5"/>
          <p:cNvSpPr>
            <a:spLocks noChangeArrowheads="1"/>
          </p:cNvSpPr>
          <p:nvPr/>
        </p:nvSpPr>
        <p:spPr bwMode="auto">
          <a:xfrm>
            <a:off x="504942" y="4973265"/>
            <a:ext cx="29718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sz="1050" baseline="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www.baddesigns.com</a:t>
            </a:r>
          </a:p>
        </p:txBody>
      </p:sp>
      <p:pic>
        <p:nvPicPr>
          <p:cNvPr id="8" name="Picture 3" descr="Photo of unlabeled elevator buttons">
            <a:extLst>
              <a:ext uri="{FF2B5EF4-FFF2-40B4-BE49-F238E27FC236}">
                <a16:creationId xmlns:a16="http://schemas.microsoft.com/office/drawing/2014/main" id="{37C453EB-B23F-8D4D-BDCB-AB154076D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942" y="2105765"/>
            <a:ext cx="2131745" cy="2836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2BE9E95-4C61-E647-BC20-F45750663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www.id-book.com</a:t>
            </a:r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CBCD4DC-7B35-8844-82EF-BBB26C85F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CD472-154E-424C-89AE-4DECF5962F32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7834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26064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Visibility - Improving on a poor interface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idx="1"/>
          </p:nvPr>
        </p:nvSpPr>
        <p:spPr>
          <a:xfrm>
            <a:off x="1830379" y="1556792"/>
            <a:ext cx="6782222" cy="4464496"/>
          </a:xfrm>
        </p:spPr>
        <p:txBody>
          <a:bodyPr>
            <a:normAutofit fontScale="47500" lnSpcReduction="20000"/>
          </a:bodyPr>
          <a:lstStyle/>
          <a:p>
            <a:pPr lvl="3">
              <a:lnSpc>
                <a:spcPct val="90000"/>
              </a:lnSpc>
              <a:buFontTx/>
              <a:buNone/>
              <a:defRPr/>
            </a:pPr>
            <a:r>
              <a:rPr lang="en-GB" sz="5000" dirty="0"/>
              <a:t>…with this elevator, you need to insert your room card in the slot by the buttons to get the elevator to work!</a:t>
            </a:r>
            <a:endParaRPr lang="en-GB" sz="4400" dirty="0"/>
          </a:p>
          <a:p>
            <a:pPr lvl="3">
              <a:lnSpc>
                <a:spcPct val="90000"/>
              </a:lnSpc>
              <a:buFontTx/>
              <a:buNone/>
              <a:defRPr/>
            </a:pPr>
            <a:endParaRPr lang="en-GB" sz="4400" dirty="0"/>
          </a:p>
          <a:p>
            <a:pPr marL="1144587" lvl="3" indent="0">
              <a:buNone/>
              <a:defRPr/>
            </a:pPr>
            <a:r>
              <a:rPr lang="en-GB" sz="4400" dirty="0"/>
              <a:t>How would you make this action more visible?</a:t>
            </a:r>
          </a:p>
          <a:p>
            <a:pPr marL="1317625" lvl="3" indent="-173038">
              <a:lnSpc>
                <a:spcPct val="90000"/>
              </a:lnSpc>
              <a:buFontTx/>
              <a:buNone/>
              <a:defRPr/>
            </a:pPr>
            <a:endParaRPr lang="en-GB" sz="3200" dirty="0"/>
          </a:p>
          <a:p>
            <a:pPr marL="1601788" lvl="3" indent="-228600" algn="just">
              <a:buFontTx/>
              <a:buNone/>
              <a:defRPr/>
            </a:pPr>
            <a:r>
              <a:rPr lang="en-GB" sz="4400" dirty="0"/>
              <a:t>•	Make the card reader more obvious</a:t>
            </a:r>
          </a:p>
          <a:p>
            <a:pPr marL="1601788" lvl="3" indent="-228600" algn="just">
              <a:buFontTx/>
              <a:buNone/>
              <a:defRPr/>
            </a:pPr>
            <a:endParaRPr lang="en-GB" dirty="0"/>
          </a:p>
          <a:p>
            <a:pPr marL="1601788" lvl="3" indent="-228600" algn="just">
              <a:buFontTx/>
              <a:buNone/>
              <a:defRPr/>
            </a:pPr>
            <a:r>
              <a:rPr lang="en-GB" sz="4400" dirty="0"/>
              <a:t>•	Provide an auditory message that says what to do (which language?)</a:t>
            </a:r>
          </a:p>
          <a:p>
            <a:pPr marL="1601788" lvl="3" indent="-228600" algn="just">
              <a:buFontTx/>
              <a:buNone/>
              <a:defRPr/>
            </a:pPr>
            <a:endParaRPr lang="en-GB" dirty="0"/>
          </a:p>
          <a:p>
            <a:pPr marL="1601788" lvl="3" indent="-228600" algn="just">
              <a:buFontTx/>
              <a:buNone/>
              <a:defRPr/>
            </a:pPr>
            <a:r>
              <a:rPr lang="en-GB" sz="4400" dirty="0"/>
              <a:t>•	Provide a big label next to the card reader that flashes when someone enters</a:t>
            </a:r>
          </a:p>
          <a:p>
            <a:pPr marL="1601788" lvl="3" indent="-228600" algn="just">
              <a:buFontTx/>
              <a:buNone/>
              <a:defRPr/>
            </a:pPr>
            <a:endParaRPr lang="en-GB" sz="2500" dirty="0"/>
          </a:p>
          <a:p>
            <a:pPr marL="1601788" lvl="3" indent="-228600" algn="just">
              <a:buFontTx/>
              <a:buNone/>
              <a:defRPr/>
            </a:pPr>
            <a:r>
              <a:rPr lang="en-GB" sz="4400" dirty="0"/>
              <a:t>•	Make relevant parts visible</a:t>
            </a:r>
          </a:p>
          <a:p>
            <a:pPr marL="1601788" lvl="3" indent="-228600" algn="just">
              <a:buFontTx/>
              <a:buNone/>
              <a:defRPr/>
            </a:pPr>
            <a:endParaRPr lang="en-GB" dirty="0"/>
          </a:p>
          <a:p>
            <a:pPr marL="1601788" lvl="3" indent="-228600" algn="just">
              <a:buFontTx/>
              <a:buNone/>
              <a:defRPr/>
            </a:pPr>
            <a:r>
              <a:rPr lang="en-GB" sz="4400" dirty="0"/>
              <a:t>•	Make what has to be done obvious</a:t>
            </a:r>
          </a:p>
          <a:p>
            <a:pPr lvl="3">
              <a:lnSpc>
                <a:spcPct val="90000"/>
              </a:lnSpc>
              <a:buFontTx/>
              <a:buNone/>
              <a:defRPr/>
            </a:pPr>
            <a:endParaRPr lang="en-GB" sz="1400" dirty="0"/>
          </a:p>
          <a:p>
            <a:pPr lvl="3">
              <a:lnSpc>
                <a:spcPct val="90000"/>
              </a:lnSpc>
              <a:buFontTx/>
              <a:buNone/>
              <a:defRPr/>
            </a:pPr>
            <a:r>
              <a:rPr lang="en-GB" sz="1400" dirty="0"/>
              <a:t> </a:t>
            </a:r>
          </a:p>
        </p:txBody>
      </p:sp>
      <p:pic>
        <p:nvPicPr>
          <p:cNvPr id="79876" name="Picture 4" descr="Photo of elevator control panel that requires insertion of a key ca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385" y="1866900"/>
            <a:ext cx="2365977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7" name="Line 5"/>
          <p:cNvSpPr>
            <a:spLocks noChangeShapeType="1"/>
          </p:cNvSpPr>
          <p:nvPr/>
        </p:nvSpPr>
        <p:spPr bwMode="auto">
          <a:xfrm flipH="1">
            <a:off x="2428478" y="2204864"/>
            <a:ext cx="600472" cy="453777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3385" y="5157192"/>
            <a:ext cx="14269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www.baddesigns.com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28D0C07-1FB0-AD43-945C-7B06C31CA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www.id-book.com</a:t>
            </a:r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FEFC45D-CD65-0340-BB7D-5E4906B72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CD472-154E-424C-89AE-4DECF5962F32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8864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What do I do if I am wearing black?</a:t>
            </a:r>
          </a:p>
        </p:txBody>
      </p:sp>
      <p:sp>
        <p:nvSpPr>
          <p:cNvPr id="81924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800" dirty="0"/>
              <a:t>Invisible automatic</a:t>
            </a:r>
            <a:br>
              <a:rPr lang="en-GB" sz="2800" dirty="0"/>
            </a:br>
            <a:r>
              <a:rPr lang="en-GB" sz="2800" dirty="0"/>
              <a:t>controls can make it </a:t>
            </a:r>
            <a:br>
              <a:rPr lang="en-GB" sz="2800" dirty="0"/>
            </a:br>
            <a:r>
              <a:rPr lang="en-GB" sz="2800" dirty="0"/>
              <a:t>more difficult to use</a:t>
            </a:r>
          </a:p>
        </p:txBody>
      </p:sp>
      <p:graphicFrame>
        <p:nvGraphicFramePr>
          <p:cNvPr id="81922" name="Object 2" descr="Photo depicts a sign found in the restrooms at the Cincinnati, Ohio airport that reads Automatic Faucets.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6790140"/>
              </p:ext>
            </p:extLst>
          </p:nvPr>
        </p:nvGraphicFramePr>
        <p:xfrm>
          <a:off x="5292080" y="1690689"/>
          <a:ext cx="2668033" cy="4536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3145536" imgH="5516880" progId="Word.Document.8">
                  <p:embed/>
                </p:oleObj>
              </mc:Choice>
              <mc:Fallback>
                <p:oleObj name="Document" r:id="rId3" imgW="3145536" imgH="551688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80" y="1690689"/>
                        <a:ext cx="2668033" cy="45365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A148EC6-3DE8-1345-BB89-3D1DBD600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www.id-book.com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94E8775-63D2-4646-B6E9-A2F01A43F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CD472-154E-424C-89AE-4DECF5962F32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8566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Feedback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752600"/>
            <a:ext cx="7772400" cy="4114800"/>
          </a:xfrm>
        </p:spPr>
        <p:txBody>
          <a:bodyPr/>
          <a:lstStyle/>
          <a:p>
            <a:r>
              <a:rPr lang="en-GB" sz="2400" dirty="0"/>
              <a:t>Sending information back to the user about what has been done</a:t>
            </a:r>
          </a:p>
          <a:p>
            <a:r>
              <a:rPr lang="en-GB" sz="2400" dirty="0"/>
              <a:t>Includes sound, highlighting, animation, and combinations of these</a:t>
            </a:r>
          </a:p>
          <a:p>
            <a:endParaRPr lang="en-GB" sz="2400" dirty="0"/>
          </a:p>
          <a:p>
            <a:pPr lvl="1"/>
            <a:r>
              <a:rPr lang="en-GB" sz="2000" dirty="0"/>
              <a:t>For example, when screen button is clicked, it provides sound or red highlight feedback:</a:t>
            </a:r>
          </a:p>
        </p:txBody>
      </p:sp>
      <p:pic>
        <p:nvPicPr>
          <p:cNvPr id="83972" name="Picture 4" descr="Screen button reads &quot;Previous&quot; and is highlighted in the color red when click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1484" y="5486400"/>
            <a:ext cx="800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5" descr="Screen button reads &quot;Previous&quot; and is highlighted in the color red when click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5486400"/>
            <a:ext cx="800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4" name="Rectangle 6"/>
          <p:cNvSpPr>
            <a:spLocks noChangeArrowheads="1"/>
          </p:cNvSpPr>
          <p:nvPr/>
        </p:nvSpPr>
        <p:spPr bwMode="auto">
          <a:xfrm>
            <a:off x="4951090" y="5486400"/>
            <a:ext cx="762000" cy="304800"/>
          </a:xfrm>
          <a:prstGeom prst="rect">
            <a:avLst/>
          </a:prstGeom>
          <a:noFill/>
          <a:ln w="28575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 dirty="0"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pic>
        <p:nvPicPr>
          <p:cNvPr id="83975" name="Picture 7" descr="Screen button reads &quot;Previous&quot; and makes a sound when click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9950" y="4876800"/>
            <a:ext cx="800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6" name="Text Box 8"/>
          <p:cNvSpPr txBox="1">
            <a:spLocks noChangeArrowheads="1"/>
          </p:cNvSpPr>
          <p:nvPr/>
        </p:nvSpPr>
        <p:spPr bwMode="auto">
          <a:xfrm>
            <a:off x="4788024" y="4812268"/>
            <a:ext cx="12747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GB" sz="1800" baseline="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“ccclichhk”</a:t>
            </a:r>
          </a:p>
        </p:txBody>
      </p:sp>
      <p:sp>
        <p:nvSpPr>
          <p:cNvPr id="83977" name="Line 9"/>
          <p:cNvSpPr>
            <a:spLocks noChangeShapeType="1"/>
          </p:cNvSpPr>
          <p:nvPr/>
        </p:nvSpPr>
        <p:spPr bwMode="auto">
          <a:xfrm>
            <a:off x="4355976" y="5004022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83978" name="Line 10"/>
          <p:cNvSpPr>
            <a:spLocks noChangeShapeType="1"/>
          </p:cNvSpPr>
          <p:nvPr/>
        </p:nvSpPr>
        <p:spPr bwMode="auto">
          <a:xfrm>
            <a:off x="4355976" y="56388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ACC392-E941-3845-8621-45A37865C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www.id-book.com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9ED325-31C0-7D47-8F49-211508509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CD472-154E-424C-89AE-4DECF5962F32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7888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pPr algn="ctr"/>
            <a:r>
              <a:rPr lang="en-GB" dirty="0"/>
              <a:t>Constraints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844824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2800" dirty="0"/>
              <a:t>Restricting the possible actions that can be performed</a:t>
            </a:r>
          </a:p>
          <a:p>
            <a:pPr>
              <a:lnSpc>
                <a:spcPct val="90000"/>
              </a:lnSpc>
            </a:pPr>
            <a:endParaRPr lang="en-GB" sz="2800" dirty="0"/>
          </a:p>
          <a:p>
            <a:pPr>
              <a:lnSpc>
                <a:spcPct val="90000"/>
              </a:lnSpc>
            </a:pPr>
            <a:r>
              <a:rPr lang="en-GB" sz="2800" dirty="0"/>
              <a:t>Helps prevent user from selecting incorrect options</a:t>
            </a:r>
          </a:p>
          <a:p>
            <a:pPr>
              <a:lnSpc>
                <a:spcPct val="90000"/>
              </a:lnSpc>
            </a:pPr>
            <a:endParaRPr lang="en-GB" sz="2800" dirty="0"/>
          </a:p>
          <a:p>
            <a:pPr>
              <a:lnSpc>
                <a:spcPct val="90000"/>
              </a:lnSpc>
            </a:pPr>
            <a:r>
              <a:rPr lang="en-GB" sz="2800" dirty="0"/>
              <a:t>Physical objects can be designed to constrain things. (</a:t>
            </a:r>
            <a:r>
              <a:rPr lang="en-GB" dirty="0"/>
              <a:t>for example, there being only one way you can insert a key into a lock)</a:t>
            </a:r>
          </a:p>
          <a:p>
            <a:pPr>
              <a:lnSpc>
                <a:spcPct val="90000"/>
              </a:lnSpc>
            </a:pPr>
            <a:endParaRPr lang="en-GB" sz="2400" dirty="0"/>
          </a:p>
          <a:p>
            <a:pPr lvl="1">
              <a:lnSpc>
                <a:spcPct val="90000"/>
              </a:lnSpc>
            </a:pPr>
            <a:endParaRPr lang="en-GB" sz="20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DF4992-C6F7-A94D-BA13-DE9B01F3F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www.id-book.com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9FE830-C27F-5142-905C-C27733FAE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CD472-154E-424C-89AE-4DECF5962F32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1919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Logical or ambiguous design?</a:t>
            </a:r>
          </a:p>
        </p:txBody>
      </p:sp>
      <p:pic>
        <p:nvPicPr>
          <p:cNvPr id="88068" name="Picture 4" descr="Photo depicts ambiguous constraints on the back of a computer.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5576" y="2060848"/>
            <a:ext cx="3512947" cy="3366574"/>
          </a:xfrm>
        </p:spPr>
      </p:pic>
      <p:sp>
        <p:nvSpPr>
          <p:cNvPr id="8806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788024" y="2132856"/>
            <a:ext cx="3810000" cy="4114800"/>
          </a:xfrm>
        </p:spPr>
        <p:txBody>
          <a:bodyPr/>
          <a:lstStyle/>
          <a:p>
            <a:pPr marL="228600" indent="-222250">
              <a:lnSpc>
                <a:spcPct val="90000"/>
              </a:lnSpc>
            </a:pPr>
            <a:r>
              <a:rPr lang="en-GB" sz="2800" dirty="0"/>
              <a:t>Where do you plug the mouse? </a:t>
            </a:r>
          </a:p>
          <a:p>
            <a:pPr marL="228600" indent="-222250">
              <a:lnSpc>
                <a:spcPct val="90000"/>
              </a:lnSpc>
            </a:pPr>
            <a:r>
              <a:rPr lang="en-GB" sz="2800" dirty="0"/>
              <a:t>Where do you plug the keyboard, in the top or bottom connector?</a:t>
            </a:r>
          </a:p>
          <a:p>
            <a:pPr marL="228600" indent="-222250">
              <a:lnSpc>
                <a:spcPct val="90000"/>
              </a:lnSpc>
            </a:pPr>
            <a:r>
              <a:rPr lang="en-GB" sz="2800" dirty="0"/>
              <a:t>Do the color-coded icons help?</a:t>
            </a:r>
          </a:p>
          <a:p>
            <a:pPr>
              <a:lnSpc>
                <a:spcPct val="90000"/>
              </a:lnSpc>
            </a:pPr>
            <a:endParaRPr lang="en-GB" sz="2000" dirty="0"/>
          </a:p>
          <a:p>
            <a:pPr>
              <a:lnSpc>
                <a:spcPct val="90000"/>
              </a:lnSpc>
            </a:pPr>
            <a:endParaRPr lang="en-GB" sz="2000" dirty="0"/>
          </a:p>
        </p:txBody>
      </p:sp>
      <p:sp>
        <p:nvSpPr>
          <p:cNvPr id="88069" name="Rectangle 5"/>
          <p:cNvSpPr>
            <a:spLocks noChangeArrowheads="1"/>
          </p:cNvSpPr>
          <p:nvPr/>
        </p:nvSpPr>
        <p:spPr bwMode="auto">
          <a:xfrm>
            <a:off x="755576" y="5482050"/>
            <a:ext cx="149912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050" baseline="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www.baddesigns.com</a:t>
            </a:r>
          </a:p>
        </p:txBody>
      </p:sp>
      <p:sp>
        <p:nvSpPr>
          <p:cNvPr id="7" name="Slide Number Placeholder 1"/>
          <p:cNvSpPr txBox="1">
            <a:spLocks/>
          </p:cNvSpPr>
          <p:nvPr/>
        </p:nvSpPr>
        <p:spPr>
          <a:xfrm>
            <a:off x="6553200" y="637624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200" dirty="0">
              <a:solidFill>
                <a:schemeClr val="accent6">
                  <a:lumMod val="75000"/>
                </a:schemeClr>
              </a:solidFill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40B42A-AD20-F042-A6CB-E9A326506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www.id-book.com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45268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548680"/>
            <a:ext cx="8305800" cy="11430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How to design them more logically</a:t>
            </a:r>
          </a:p>
        </p:txBody>
      </p:sp>
      <p:pic>
        <p:nvPicPr>
          <p:cNvPr id="90117" name="Picture 5" descr="Photo depicts mouse and keyboard ports on the back of a computer--no color coding.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1428" y="1700808"/>
            <a:ext cx="1417364" cy="2651792"/>
          </a:xfrm>
        </p:spPr>
      </p:pic>
      <p:sp>
        <p:nvSpPr>
          <p:cNvPr id="9011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2699792" y="1844824"/>
            <a:ext cx="3810000" cy="4114800"/>
          </a:xfrm>
        </p:spPr>
        <p:txBody>
          <a:bodyPr/>
          <a:lstStyle/>
          <a:p>
            <a:pPr marL="228600" indent="-222250">
              <a:lnSpc>
                <a:spcPct val="90000"/>
              </a:lnSpc>
              <a:buFontTx/>
              <a:buNone/>
            </a:pPr>
            <a:r>
              <a:rPr lang="en-GB" sz="2400" dirty="0"/>
              <a:t>(A) provides direct adjacent mapping between icon and connector</a:t>
            </a:r>
          </a:p>
          <a:p>
            <a:pPr>
              <a:lnSpc>
                <a:spcPct val="90000"/>
              </a:lnSpc>
              <a:buFontTx/>
              <a:buNone/>
            </a:pPr>
            <a:endParaRPr lang="en-GB" sz="2400" dirty="0"/>
          </a:p>
          <a:p>
            <a:pPr>
              <a:lnSpc>
                <a:spcPct val="90000"/>
              </a:lnSpc>
              <a:buFontTx/>
              <a:buNone/>
            </a:pPr>
            <a:endParaRPr lang="en-GB" sz="2400" dirty="0"/>
          </a:p>
          <a:p>
            <a:pPr marL="228600" indent="-222250">
              <a:lnSpc>
                <a:spcPct val="90000"/>
              </a:lnSpc>
              <a:buFontTx/>
              <a:buNone/>
            </a:pPr>
            <a:r>
              <a:rPr lang="en-GB" sz="2400" dirty="0"/>
              <a:t>(B) provides </a:t>
            </a:r>
            <a:r>
              <a:rPr lang="en-US" sz="2400" dirty="0"/>
              <a:t>color</a:t>
            </a:r>
            <a:r>
              <a:rPr lang="en-GB" sz="2400" dirty="0"/>
              <a:t> coding that associates the connectors with the labels</a:t>
            </a:r>
          </a:p>
          <a:p>
            <a:pPr>
              <a:lnSpc>
                <a:spcPct val="90000"/>
              </a:lnSpc>
            </a:pPr>
            <a:endParaRPr lang="en-GB" sz="2400" dirty="0"/>
          </a:p>
        </p:txBody>
      </p:sp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824800" y="4437112"/>
            <a:ext cx="149912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050" baseline="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www.baddesigns.com</a:t>
            </a:r>
          </a:p>
        </p:txBody>
      </p:sp>
      <p:pic>
        <p:nvPicPr>
          <p:cNvPr id="90118" name="Picture 6" descr="Photo depicts color-coded mouse and keyboard ports on the back of a computer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6728" y="2961707"/>
            <a:ext cx="1477144" cy="2771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32090" y="5733256"/>
            <a:ext cx="1800200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www.baddesigns.com</a:t>
            </a:r>
          </a:p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76FD64-471C-0E4C-963B-E352F287B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www.id-book.com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53928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Consistency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700808"/>
            <a:ext cx="8229600" cy="4525963"/>
          </a:xfrm>
        </p:spPr>
        <p:txBody>
          <a:bodyPr>
            <a:normAutofit/>
          </a:bodyPr>
          <a:lstStyle/>
          <a:p>
            <a:pPr marL="228600" indent="-222250"/>
            <a:r>
              <a:rPr lang="en-GB" sz="2800" dirty="0"/>
              <a:t>Design interfaces to have similar operations and use similar elements for similar tasks</a:t>
            </a:r>
            <a:r>
              <a:rPr lang="en-GB" dirty="0"/>
              <a:t>. (for example, always use Ctrl key plus first initial of the command for an operation: </a:t>
            </a:r>
            <a:r>
              <a:rPr lang="en-GB" dirty="0" err="1"/>
              <a:t>Ctrl+c</a:t>
            </a:r>
            <a:r>
              <a:rPr lang="en-GB" dirty="0"/>
              <a:t>, </a:t>
            </a:r>
            <a:r>
              <a:rPr lang="en-GB" dirty="0" err="1"/>
              <a:t>Ctrl+s</a:t>
            </a:r>
            <a:r>
              <a:rPr lang="en-GB" dirty="0"/>
              <a:t>, </a:t>
            </a:r>
            <a:r>
              <a:rPr lang="en-GB" dirty="0" err="1"/>
              <a:t>Ctrl+o</a:t>
            </a:r>
            <a:r>
              <a:rPr lang="en-GB" dirty="0"/>
              <a:t>)</a:t>
            </a:r>
          </a:p>
          <a:p>
            <a:pPr marL="228600" indent="-222250"/>
            <a:endParaRPr lang="en-GB" dirty="0"/>
          </a:p>
          <a:p>
            <a:pPr marL="228600" indent="-222250"/>
            <a:r>
              <a:rPr lang="en-GB" sz="2800" dirty="0"/>
              <a:t>The main benefit is that consistent interfaces are easier to learn and use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465D7D-9F08-9442-9971-8F45F3A7F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www.id-book.com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B44649-0E71-5A42-A805-AA1703C3D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CD472-154E-424C-89AE-4DECF5962F32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890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Why is this vending machine so bad?</a:t>
            </a:r>
          </a:p>
        </p:txBody>
      </p:sp>
      <p:pic>
        <p:nvPicPr>
          <p:cNvPr id="20484" name="Picture 4" descr="Illustration of machine with illogical operating sequence.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2057400"/>
            <a:ext cx="3810000" cy="3117850"/>
          </a:xfrm>
        </p:spPr>
      </p:pic>
      <p:sp>
        <p:nvSpPr>
          <p:cNvPr id="20483" name="Rectangle 3"/>
          <p:cNvSpPr>
            <a:spLocks noGrp="1" noChangeArrowheads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GB" sz="2400" dirty="0">
                <a:latin typeface="+mn-lt"/>
              </a:rPr>
              <a:t>Need to push button first to activate reader </a:t>
            </a:r>
          </a:p>
          <a:p>
            <a:endParaRPr lang="en-GB" sz="2400" dirty="0">
              <a:latin typeface="+mn-lt"/>
            </a:endParaRPr>
          </a:p>
          <a:p>
            <a:r>
              <a:rPr lang="en-GB" sz="2400" dirty="0">
                <a:latin typeface="+mn-lt"/>
              </a:rPr>
              <a:t>Normally insert bill first before making selection</a:t>
            </a:r>
          </a:p>
          <a:p>
            <a:endParaRPr lang="en-GB" sz="2400" dirty="0">
              <a:latin typeface="+mn-lt"/>
            </a:endParaRPr>
          </a:p>
          <a:p>
            <a:r>
              <a:rPr lang="en-GB" sz="2400" dirty="0">
                <a:latin typeface="+mn-lt"/>
              </a:rPr>
              <a:t>Contravenes well known convention</a:t>
            </a: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467544" y="5157192"/>
            <a:ext cx="149912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05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www.baddesigns.com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CEA685-6355-B74A-9A86-0E10E824E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www.id-book.com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6E06947-BC52-984F-8693-4237F8253F79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66CD472-154E-424C-89AE-4DECF5962F32}" type="slidenum">
              <a:rPr lang="en-US" sz="900">
                <a:solidFill>
                  <a:schemeClr val="tx1">
                    <a:tint val="75000"/>
                  </a:schemeClr>
                </a:solidFill>
              </a:rPr>
              <a:pPr algn="r"/>
              <a:t>4</a:t>
            </a:fld>
            <a:endParaRPr lang="en-US" sz="900" dirty="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4533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When consistency breaks down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844824"/>
            <a:ext cx="8229600" cy="4525963"/>
          </a:xfrm>
        </p:spPr>
        <p:txBody>
          <a:bodyPr/>
          <a:lstStyle/>
          <a:p>
            <a:pPr marL="228600" indent="-222250">
              <a:lnSpc>
                <a:spcPct val="90000"/>
              </a:lnSpc>
            </a:pPr>
            <a:r>
              <a:rPr lang="en-GB" sz="2800" dirty="0"/>
              <a:t>What happens if there is more than one command starting with the same letter? </a:t>
            </a:r>
            <a:r>
              <a:rPr lang="en-GB" dirty="0"/>
              <a:t>(for example, save, spelling, select, style)</a:t>
            </a:r>
            <a:endParaRPr lang="en-GB" sz="2800" dirty="0"/>
          </a:p>
          <a:p>
            <a:pPr marL="228600" lvl="1" indent="-222250">
              <a:lnSpc>
                <a:spcPct val="90000"/>
              </a:lnSpc>
            </a:pPr>
            <a:endParaRPr lang="en-GB" sz="2800" dirty="0"/>
          </a:p>
          <a:p>
            <a:pPr marL="228600" indent="-222250"/>
            <a:r>
              <a:rPr lang="en-GB" sz="2800" dirty="0"/>
              <a:t>You have to find other initials or combinations of keys, thereby breaking the consistency rule </a:t>
            </a:r>
            <a:r>
              <a:rPr lang="en-GB" dirty="0"/>
              <a:t>(for example, </a:t>
            </a:r>
            <a:r>
              <a:rPr lang="en-GB" dirty="0" err="1"/>
              <a:t>Ctrl+s</a:t>
            </a:r>
            <a:r>
              <a:rPr lang="en-GB" dirty="0"/>
              <a:t>, Ctrl+Sp, </a:t>
            </a:r>
            <a:r>
              <a:rPr lang="en-GB" dirty="0" err="1"/>
              <a:t>Ctrl+shift+l</a:t>
            </a:r>
            <a:r>
              <a:rPr lang="en-GB" dirty="0"/>
              <a:t>)</a:t>
            </a:r>
          </a:p>
          <a:p>
            <a:pPr marL="228600" lvl="1" indent="-222250">
              <a:lnSpc>
                <a:spcPct val="90000"/>
              </a:lnSpc>
            </a:pPr>
            <a:endParaRPr lang="en-GB" sz="2800" dirty="0"/>
          </a:p>
          <a:p>
            <a:pPr marL="228600" indent="-222250">
              <a:lnSpc>
                <a:spcPct val="90000"/>
              </a:lnSpc>
            </a:pPr>
            <a:r>
              <a:rPr lang="en-GB" sz="2800" dirty="0"/>
              <a:t>Increases learning burden on user, making them more prone to errors</a:t>
            </a:r>
          </a:p>
          <a:p>
            <a:pPr lvl="1">
              <a:lnSpc>
                <a:spcPct val="90000"/>
              </a:lnSpc>
              <a:buFontTx/>
              <a:buNone/>
            </a:pPr>
            <a:endParaRPr lang="en-GB" sz="20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9CBAD3-486B-B44E-8157-3C410495E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www.id-book.com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7B0E2A-B17D-424A-AF46-028F56941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CD472-154E-424C-89AE-4DECF5962F32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7702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Internal and external consistency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8001000" cy="4114800"/>
          </a:xfrm>
        </p:spPr>
        <p:txBody>
          <a:bodyPr>
            <a:normAutofit lnSpcReduction="10000"/>
          </a:bodyPr>
          <a:lstStyle/>
          <a:p>
            <a:pPr marL="228600" indent="-222250">
              <a:lnSpc>
                <a:spcPct val="90000"/>
              </a:lnSpc>
            </a:pPr>
            <a:r>
              <a:rPr lang="en-GB" sz="2800" dirty="0"/>
              <a:t>Internal consistency refers to designing operations to behave the same within an application</a:t>
            </a:r>
          </a:p>
          <a:p>
            <a:pPr marL="228600" indent="-222250">
              <a:lnSpc>
                <a:spcPct val="90000"/>
              </a:lnSpc>
            </a:pPr>
            <a:endParaRPr lang="en-GB" sz="800" dirty="0"/>
          </a:p>
          <a:p>
            <a:pPr marL="692150" lvl="2" indent="-342900">
              <a:buFont typeface="Wingdings" pitchFamily="2" charset="2"/>
              <a:buChar char="§"/>
            </a:pPr>
            <a:r>
              <a:rPr lang="en-GB" sz="2400" dirty="0"/>
              <a:t>Difficult to achieve with complex interfaces</a:t>
            </a:r>
          </a:p>
          <a:p>
            <a:pPr marL="228600" lvl="1" indent="-222250">
              <a:lnSpc>
                <a:spcPct val="90000"/>
              </a:lnSpc>
            </a:pPr>
            <a:endParaRPr lang="en-GB" sz="2400" dirty="0"/>
          </a:p>
          <a:p>
            <a:pPr marL="228600" indent="-222250">
              <a:lnSpc>
                <a:spcPct val="90000"/>
              </a:lnSpc>
            </a:pPr>
            <a:r>
              <a:rPr lang="en-GB" sz="2800" dirty="0"/>
              <a:t>External consistency refers to designing operations, interfaces, and so on to be the same across applications and devices</a:t>
            </a:r>
          </a:p>
          <a:p>
            <a:pPr marL="228600" indent="-222250">
              <a:lnSpc>
                <a:spcPct val="90000"/>
              </a:lnSpc>
            </a:pPr>
            <a:endParaRPr lang="en-GB" sz="900" dirty="0"/>
          </a:p>
          <a:p>
            <a:pPr marL="692150" lvl="2" indent="-342900">
              <a:lnSpc>
                <a:spcPct val="100000"/>
              </a:lnSpc>
              <a:buFont typeface="Wingdings" pitchFamily="2" charset="2"/>
              <a:buChar char="§"/>
            </a:pPr>
            <a:r>
              <a:rPr lang="en-GB" sz="2400" dirty="0"/>
              <a:t>Very rarely the case, based on different designer’s preference</a:t>
            </a:r>
          </a:p>
          <a:p>
            <a:pPr>
              <a:lnSpc>
                <a:spcPct val="90000"/>
              </a:lnSpc>
            </a:pPr>
            <a:endParaRPr lang="en-GB" sz="28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375AD3-C33A-0941-AE37-BE197870D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www.id-book.com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C2971B-2418-3946-9E76-513CB5E01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CD472-154E-424C-89AE-4DECF5962F32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352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Keypad numbers layout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8001000" cy="4114800"/>
          </a:xfrm>
        </p:spPr>
        <p:txBody>
          <a:bodyPr/>
          <a:lstStyle/>
          <a:p>
            <a:pPr marL="0" indent="0">
              <a:buNone/>
            </a:pPr>
            <a:r>
              <a:rPr lang="en-GB" sz="3200" dirty="0"/>
              <a:t>A case of external inconsistency</a:t>
            </a:r>
          </a:p>
        </p:txBody>
      </p:sp>
      <p:sp>
        <p:nvSpPr>
          <p:cNvPr id="98308" name="Rectangle 4" descr="10-key numeric pad for phones and remote controls - horizontally increasing organization"/>
          <p:cNvSpPr>
            <a:spLocks noChangeArrowheads="1"/>
          </p:cNvSpPr>
          <p:nvPr/>
        </p:nvSpPr>
        <p:spPr bwMode="auto">
          <a:xfrm>
            <a:off x="1428750" y="3438291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 dirty="0"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98309" name="Rectangle 5"/>
          <p:cNvSpPr>
            <a:spLocks noChangeArrowheads="1"/>
          </p:cNvSpPr>
          <p:nvPr/>
        </p:nvSpPr>
        <p:spPr bwMode="auto">
          <a:xfrm>
            <a:off x="1962150" y="3438291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 dirty="0"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98310" name="Rectangle 6"/>
          <p:cNvSpPr>
            <a:spLocks noChangeArrowheads="1"/>
          </p:cNvSpPr>
          <p:nvPr/>
        </p:nvSpPr>
        <p:spPr bwMode="auto">
          <a:xfrm>
            <a:off x="2495550" y="3438291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 dirty="0"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98311" name="Rectangle 7"/>
          <p:cNvSpPr>
            <a:spLocks noChangeArrowheads="1"/>
          </p:cNvSpPr>
          <p:nvPr/>
        </p:nvSpPr>
        <p:spPr bwMode="auto">
          <a:xfrm>
            <a:off x="1428750" y="3971691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 dirty="0"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98312" name="Rectangle 8"/>
          <p:cNvSpPr>
            <a:spLocks noChangeArrowheads="1"/>
          </p:cNvSpPr>
          <p:nvPr/>
        </p:nvSpPr>
        <p:spPr bwMode="auto">
          <a:xfrm>
            <a:off x="1962150" y="3971691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 dirty="0"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98313" name="Rectangle 9"/>
          <p:cNvSpPr>
            <a:spLocks noChangeArrowheads="1"/>
          </p:cNvSpPr>
          <p:nvPr/>
        </p:nvSpPr>
        <p:spPr bwMode="auto">
          <a:xfrm>
            <a:off x="2495550" y="3971691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 dirty="0"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98314" name="Rectangle 10"/>
          <p:cNvSpPr>
            <a:spLocks noChangeArrowheads="1"/>
          </p:cNvSpPr>
          <p:nvPr/>
        </p:nvSpPr>
        <p:spPr bwMode="auto">
          <a:xfrm>
            <a:off x="1428750" y="4505091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 dirty="0"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98315" name="Rectangle 11"/>
          <p:cNvSpPr>
            <a:spLocks noChangeArrowheads="1"/>
          </p:cNvSpPr>
          <p:nvPr/>
        </p:nvSpPr>
        <p:spPr bwMode="auto">
          <a:xfrm>
            <a:off x="1962150" y="4505091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 dirty="0"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98316" name="Rectangle 12"/>
          <p:cNvSpPr>
            <a:spLocks noChangeArrowheads="1"/>
          </p:cNvSpPr>
          <p:nvPr/>
        </p:nvSpPr>
        <p:spPr bwMode="auto">
          <a:xfrm>
            <a:off x="2495550" y="4505091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 dirty="0"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98317" name="Rectangle 13" descr="10-key numeric pad for phones and remote controls - horizontally decreasing organization"/>
          <p:cNvSpPr>
            <a:spLocks noChangeArrowheads="1"/>
          </p:cNvSpPr>
          <p:nvPr/>
        </p:nvSpPr>
        <p:spPr bwMode="auto">
          <a:xfrm>
            <a:off x="5680075" y="3422416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 dirty="0"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98318" name="Rectangle 14"/>
          <p:cNvSpPr>
            <a:spLocks noChangeArrowheads="1"/>
          </p:cNvSpPr>
          <p:nvPr/>
        </p:nvSpPr>
        <p:spPr bwMode="auto">
          <a:xfrm>
            <a:off x="6213475" y="3422416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 dirty="0"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98319" name="Rectangle 15"/>
          <p:cNvSpPr>
            <a:spLocks noChangeArrowheads="1"/>
          </p:cNvSpPr>
          <p:nvPr/>
        </p:nvSpPr>
        <p:spPr bwMode="auto">
          <a:xfrm>
            <a:off x="6746875" y="3422416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 dirty="0"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98320" name="Rectangle 16"/>
          <p:cNvSpPr>
            <a:spLocks noChangeArrowheads="1"/>
          </p:cNvSpPr>
          <p:nvPr/>
        </p:nvSpPr>
        <p:spPr bwMode="auto">
          <a:xfrm>
            <a:off x="5680075" y="3955816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 dirty="0"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98321" name="Rectangle 17"/>
          <p:cNvSpPr>
            <a:spLocks noChangeArrowheads="1"/>
          </p:cNvSpPr>
          <p:nvPr/>
        </p:nvSpPr>
        <p:spPr bwMode="auto">
          <a:xfrm>
            <a:off x="6213475" y="3955816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 dirty="0"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98322" name="Rectangle 18"/>
          <p:cNvSpPr>
            <a:spLocks noChangeArrowheads="1"/>
          </p:cNvSpPr>
          <p:nvPr/>
        </p:nvSpPr>
        <p:spPr bwMode="auto">
          <a:xfrm>
            <a:off x="6746875" y="3955816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 dirty="0"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98323" name="Rectangle 19"/>
          <p:cNvSpPr>
            <a:spLocks noChangeArrowheads="1"/>
          </p:cNvSpPr>
          <p:nvPr/>
        </p:nvSpPr>
        <p:spPr bwMode="auto">
          <a:xfrm>
            <a:off x="5680075" y="4489216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 dirty="0"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98324" name="Rectangle 20"/>
          <p:cNvSpPr>
            <a:spLocks noChangeArrowheads="1"/>
          </p:cNvSpPr>
          <p:nvPr/>
        </p:nvSpPr>
        <p:spPr bwMode="auto">
          <a:xfrm>
            <a:off x="6213475" y="4489216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 dirty="0"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98325" name="Rectangle 21"/>
          <p:cNvSpPr>
            <a:spLocks noChangeArrowheads="1"/>
          </p:cNvSpPr>
          <p:nvPr/>
        </p:nvSpPr>
        <p:spPr bwMode="auto">
          <a:xfrm>
            <a:off x="6746875" y="4489216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 dirty="0"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98326" name="Text Box 22"/>
          <p:cNvSpPr txBox="1">
            <a:spLocks noChangeArrowheads="1"/>
          </p:cNvSpPr>
          <p:nvPr/>
        </p:nvSpPr>
        <p:spPr bwMode="auto">
          <a:xfrm>
            <a:off x="1565275" y="3498616"/>
            <a:ext cx="3561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GB" baseline="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1</a:t>
            </a:r>
          </a:p>
        </p:txBody>
      </p:sp>
      <p:sp>
        <p:nvSpPr>
          <p:cNvPr id="98327" name="Text Box 23"/>
          <p:cNvSpPr txBox="1">
            <a:spLocks noChangeArrowheads="1"/>
          </p:cNvSpPr>
          <p:nvPr/>
        </p:nvSpPr>
        <p:spPr bwMode="auto">
          <a:xfrm>
            <a:off x="2071100" y="3506874"/>
            <a:ext cx="3561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GB" baseline="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2</a:t>
            </a:r>
          </a:p>
        </p:txBody>
      </p:sp>
      <p:sp>
        <p:nvSpPr>
          <p:cNvPr id="98328" name="Text Box 24"/>
          <p:cNvSpPr txBox="1">
            <a:spLocks noChangeArrowheads="1"/>
          </p:cNvSpPr>
          <p:nvPr/>
        </p:nvSpPr>
        <p:spPr bwMode="auto">
          <a:xfrm>
            <a:off x="2571750" y="3514491"/>
            <a:ext cx="3561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GB" baseline="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3</a:t>
            </a:r>
          </a:p>
        </p:txBody>
      </p:sp>
      <p:sp>
        <p:nvSpPr>
          <p:cNvPr id="98329" name="Text Box 25"/>
          <p:cNvSpPr txBox="1">
            <a:spLocks noChangeArrowheads="1"/>
          </p:cNvSpPr>
          <p:nvPr/>
        </p:nvSpPr>
        <p:spPr bwMode="auto">
          <a:xfrm>
            <a:off x="1511033" y="3970278"/>
            <a:ext cx="3561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GB" baseline="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4</a:t>
            </a:r>
          </a:p>
        </p:txBody>
      </p:sp>
      <p:sp>
        <p:nvSpPr>
          <p:cNvPr id="98330" name="Text Box 26"/>
          <p:cNvSpPr txBox="1">
            <a:spLocks noChangeArrowheads="1"/>
          </p:cNvSpPr>
          <p:nvPr/>
        </p:nvSpPr>
        <p:spPr bwMode="auto">
          <a:xfrm>
            <a:off x="2063162" y="3970115"/>
            <a:ext cx="3561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GB" baseline="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5</a:t>
            </a:r>
          </a:p>
        </p:txBody>
      </p:sp>
      <p:sp>
        <p:nvSpPr>
          <p:cNvPr id="98331" name="Text Box 27"/>
          <p:cNvSpPr txBox="1">
            <a:spLocks noChangeArrowheads="1"/>
          </p:cNvSpPr>
          <p:nvPr/>
        </p:nvSpPr>
        <p:spPr bwMode="auto">
          <a:xfrm>
            <a:off x="2584156" y="3990861"/>
            <a:ext cx="3561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GB" baseline="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6</a:t>
            </a:r>
          </a:p>
        </p:txBody>
      </p:sp>
      <p:sp>
        <p:nvSpPr>
          <p:cNvPr id="98332" name="Text Box 28"/>
          <p:cNvSpPr txBox="1">
            <a:spLocks noChangeArrowheads="1"/>
          </p:cNvSpPr>
          <p:nvPr/>
        </p:nvSpPr>
        <p:spPr bwMode="auto">
          <a:xfrm>
            <a:off x="1537700" y="4540958"/>
            <a:ext cx="3561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GB" baseline="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7</a:t>
            </a:r>
          </a:p>
        </p:txBody>
      </p:sp>
      <p:sp>
        <p:nvSpPr>
          <p:cNvPr id="98333" name="Text Box 29"/>
          <p:cNvSpPr txBox="1">
            <a:spLocks noChangeArrowheads="1"/>
          </p:cNvSpPr>
          <p:nvPr/>
        </p:nvSpPr>
        <p:spPr bwMode="auto">
          <a:xfrm>
            <a:off x="2071100" y="4575250"/>
            <a:ext cx="3561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GB" baseline="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8</a:t>
            </a:r>
          </a:p>
        </p:txBody>
      </p:sp>
      <p:sp>
        <p:nvSpPr>
          <p:cNvPr id="98334" name="Text Box 30"/>
          <p:cNvSpPr txBox="1">
            <a:spLocks noChangeArrowheads="1"/>
          </p:cNvSpPr>
          <p:nvPr/>
        </p:nvSpPr>
        <p:spPr bwMode="auto">
          <a:xfrm>
            <a:off x="2584156" y="4545076"/>
            <a:ext cx="3561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GB" baseline="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9</a:t>
            </a:r>
          </a:p>
        </p:txBody>
      </p:sp>
      <p:sp>
        <p:nvSpPr>
          <p:cNvPr id="98335" name="Text Box 31"/>
          <p:cNvSpPr txBox="1">
            <a:spLocks noChangeArrowheads="1"/>
          </p:cNvSpPr>
          <p:nvPr/>
        </p:nvSpPr>
        <p:spPr bwMode="auto">
          <a:xfrm>
            <a:off x="5756275" y="3498616"/>
            <a:ext cx="3561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GB" baseline="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7</a:t>
            </a:r>
          </a:p>
        </p:txBody>
      </p:sp>
      <p:sp>
        <p:nvSpPr>
          <p:cNvPr id="98336" name="Text Box 32"/>
          <p:cNvSpPr txBox="1">
            <a:spLocks noChangeArrowheads="1"/>
          </p:cNvSpPr>
          <p:nvPr/>
        </p:nvSpPr>
        <p:spPr bwMode="auto">
          <a:xfrm>
            <a:off x="6322425" y="3489686"/>
            <a:ext cx="3561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GB" baseline="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8</a:t>
            </a:r>
          </a:p>
        </p:txBody>
      </p:sp>
      <p:sp>
        <p:nvSpPr>
          <p:cNvPr id="98337" name="Text Box 33"/>
          <p:cNvSpPr txBox="1">
            <a:spLocks noChangeArrowheads="1"/>
          </p:cNvSpPr>
          <p:nvPr/>
        </p:nvSpPr>
        <p:spPr bwMode="auto">
          <a:xfrm>
            <a:off x="6883400" y="3496384"/>
            <a:ext cx="3561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GB" baseline="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9</a:t>
            </a:r>
          </a:p>
        </p:txBody>
      </p:sp>
      <p:sp>
        <p:nvSpPr>
          <p:cNvPr id="98338" name="Text Box 34"/>
          <p:cNvSpPr txBox="1">
            <a:spLocks noChangeArrowheads="1"/>
          </p:cNvSpPr>
          <p:nvPr/>
        </p:nvSpPr>
        <p:spPr bwMode="auto">
          <a:xfrm>
            <a:off x="5760044" y="4572733"/>
            <a:ext cx="3561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GB" baseline="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1</a:t>
            </a:r>
          </a:p>
        </p:txBody>
      </p:sp>
      <p:sp>
        <p:nvSpPr>
          <p:cNvPr id="98339" name="Text Box 35"/>
          <p:cNvSpPr txBox="1">
            <a:spLocks noChangeArrowheads="1"/>
          </p:cNvSpPr>
          <p:nvPr/>
        </p:nvSpPr>
        <p:spPr bwMode="auto">
          <a:xfrm>
            <a:off x="6322425" y="4574614"/>
            <a:ext cx="3561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GB" baseline="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2</a:t>
            </a:r>
          </a:p>
        </p:txBody>
      </p:sp>
      <p:sp>
        <p:nvSpPr>
          <p:cNvPr id="98340" name="Text Box 36"/>
          <p:cNvSpPr txBox="1">
            <a:spLocks noChangeArrowheads="1"/>
          </p:cNvSpPr>
          <p:nvPr/>
        </p:nvSpPr>
        <p:spPr bwMode="auto">
          <a:xfrm>
            <a:off x="6835481" y="4581290"/>
            <a:ext cx="3561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GB" baseline="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3</a:t>
            </a:r>
          </a:p>
        </p:txBody>
      </p:sp>
      <p:sp>
        <p:nvSpPr>
          <p:cNvPr id="98341" name="Text Box 37"/>
          <p:cNvSpPr txBox="1">
            <a:spLocks noChangeArrowheads="1"/>
          </p:cNvSpPr>
          <p:nvPr/>
        </p:nvSpPr>
        <p:spPr bwMode="auto">
          <a:xfrm>
            <a:off x="5752665" y="4033573"/>
            <a:ext cx="3561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GB" baseline="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4</a:t>
            </a:r>
          </a:p>
        </p:txBody>
      </p:sp>
      <p:sp>
        <p:nvSpPr>
          <p:cNvPr id="98342" name="Text Box 38"/>
          <p:cNvSpPr txBox="1">
            <a:spLocks noChangeArrowheads="1"/>
          </p:cNvSpPr>
          <p:nvPr/>
        </p:nvSpPr>
        <p:spPr bwMode="auto">
          <a:xfrm>
            <a:off x="6322425" y="4043027"/>
            <a:ext cx="3561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GB" baseline="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5</a:t>
            </a:r>
          </a:p>
        </p:txBody>
      </p:sp>
      <p:sp>
        <p:nvSpPr>
          <p:cNvPr id="98343" name="Text Box 39"/>
          <p:cNvSpPr txBox="1">
            <a:spLocks noChangeArrowheads="1"/>
          </p:cNvSpPr>
          <p:nvPr/>
        </p:nvSpPr>
        <p:spPr bwMode="auto">
          <a:xfrm>
            <a:off x="6835481" y="4047891"/>
            <a:ext cx="3561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GB" baseline="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6</a:t>
            </a:r>
          </a:p>
        </p:txBody>
      </p:sp>
      <p:sp>
        <p:nvSpPr>
          <p:cNvPr id="98344" name="Rectangle 40"/>
          <p:cNvSpPr>
            <a:spLocks noChangeArrowheads="1"/>
          </p:cNvSpPr>
          <p:nvPr/>
        </p:nvSpPr>
        <p:spPr bwMode="auto">
          <a:xfrm>
            <a:off x="1962150" y="5038491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 dirty="0"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98345" name="Text Box 41"/>
          <p:cNvSpPr txBox="1">
            <a:spLocks noChangeArrowheads="1"/>
          </p:cNvSpPr>
          <p:nvPr/>
        </p:nvSpPr>
        <p:spPr bwMode="auto">
          <a:xfrm>
            <a:off x="2098675" y="5140388"/>
            <a:ext cx="3561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GB" baseline="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0</a:t>
            </a:r>
          </a:p>
        </p:txBody>
      </p:sp>
      <p:sp>
        <p:nvSpPr>
          <p:cNvPr id="98346" name="Rectangle 42"/>
          <p:cNvSpPr>
            <a:spLocks noChangeArrowheads="1"/>
          </p:cNvSpPr>
          <p:nvPr/>
        </p:nvSpPr>
        <p:spPr bwMode="auto">
          <a:xfrm>
            <a:off x="5680075" y="5022616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 dirty="0"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98347" name="Text Box 43"/>
          <p:cNvSpPr txBox="1">
            <a:spLocks noChangeArrowheads="1"/>
          </p:cNvSpPr>
          <p:nvPr/>
        </p:nvSpPr>
        <p:spPr bwMode="auto">
          <a:xfrm>
            <a:off x="5816600" y="5006741"/>
            <a:ext cx="3561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GB" baseline="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0</a:t>
            </a:r>
          </a:p>
        </p:txBody>
      </p:sp>
      <p:sp>
        <p:nvSpPr>
          <p:cNvPr id="98348" name="Text Box 44"/>
          <p:cNvSpPr txBox="1">
            <a:spLocks noChangeArrowheads="1"/>
          </p:cNvSpPr>
          <p:nvPr/>
        </p:nvSpPr>
        <p:spPr bwMode="auto">
          <a:xfrm>
            <a:off x="628650" y="2763539"/>
            <a:ext cx="33153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GB" sz="2000" baseline="0" dirty="0">
                <a:latin typeface="+mn-lt"/>
                <a:ea typeface="Liberation Sans" panose="020B0604020202020204" pitchFamily="34" charset="0"/>
                <a:cs typeface="Liberation Sans" panose="020B0604020202020204" pitchFamily="34" charset="0"/>
              </a:rPr>
              <a:t>(a) phones, remote controls</a:t>
            </a:r>
          </a:p>
        </p:txBody>
      </p:sp>
      <p:sp>
        <p:nvSpPr>
          <p:cNvPr id="98349" name="Text Box 45"/>
          <p:cNvSpPr txBox="1">
            <a:spLocks noChangeArrowheads="1"/>
          </p:cNvSpPr>
          <p:nvPr/>
        </p:nvSpPr>
        <p:spPr bwMode="auto">
          <a:xfrm>
            <a:off x="5181600" y="3352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en-GB" baseline="0" dirty="0"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98350" name="Text Box 46"/>
          <p:cNvSpPr txBox="1">
            <a:spLocks noChangeArrowheads="1"/>
          </p:cNvSpPr>
          <p:nvPr/>
        </p:nvSpPr>
        <p:spPr bwMode="auto">
          <a:xfrm>
            <a:off x="4571335" y="2765920"/>
            <a:ext cx="402866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GB" sz="2000" baseline="0" dirty="0">
                <a:latin typeface="+mn-lt"/>
                <a:ea typeface="Liberation Sans" panose="020B0604020202020204" pitchFamily="34" charset="0"/>
                <a:cs typeface="Liberation Sans" panose="020B0604020202020204" pitchFamily="34" charset="0"/>
              </a:rPr>
              <a:t>(b) calculators, computer keypads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78EFE0-4C65-A14D-AEC5-16302CF50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www.id-book.com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7F93EE-D9B5-494B-A2A2-3DE5EC18C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CD472-154E-424C-89AE-4DECF5962F32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1523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Affordances: to give a clue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dirty="0"/>
              <a:t>R</a:t>
            </a:r>
            <a:r>
              <a:rPr lang="en-GB" sz="2400" dirty="0"/>
              <a:t>efers to an attribute of an object that allows people to know how to use it. </a:t>
            </a:r>
            <a:r>
              <a:rPr lang="en-GB" sz="2000" dirty="0"/>
              <a:t>(For example, a mouse button invites pushing, a door handle affords pulling)</a:t>
            </a:r>
          </a:p>
          <a:p>
            <a:pPr lvl="1">
              <a:lnSpc>
                <a:spcPct val="90000"/>
              </a:lnSpc>
            </a:pPr>
            <a:endParaRPr lang="en-GB" sz="800" dirty="0"/>
          </a:p>
          <a:p>
            <a:pPr lvl="1">
              <a:lnSpc>
                <a:spcPct val="90000"/>
              </a:lnSpc>
            </a:pPr>
            <a:endParaRPr lang="en-GB" sz="800" dirty="0"/>
          </a:p>
          <a:p>
            <a:pPr>
              <a:lnSpc>
                <a:spcPct val="90000"/>
              </a:lnSpc>
            </a:pPr>
            <a:r>
              <a:rPr lang="en-GB" sz="2400" dirty="0"/>
              <a:t>Norman (1988) used the term to discuss the design of everyday objects</a:t>
            </a:r>
          </a:p>
          <a:p>
            <a:pPr>
              <a:lnSpc>
                <a:spcPct val="90000"/>
              </a:lnSpc>
            </a:pPr>
            <a:endParaRPr lang="en-GB" sz="800" dirty="0"/>
          </a:p>
          <a:p>
            <a:pPr>
              <a:lnSpc>
                <a:spcPct val="90000"/>
              </a:lnSpc>
            </a:pPr>
            <a:endParaRPr lang="en-GB" sz="800" dirty="0"/>
          </a:p>
          <a:p>
            <a:r>
              <a:rPr lang="en-GB" dirty="0"/>
              <a:t>H</a:t>
            </a:r>
            <a:r>
              <a:rPr lang="en-GB" sz="2400" dirty="0"/>
              <a:t>as since been popularized in interaction design to discuss how to design interface </a:t>
            </a:r>
            <a:r>
              <a:rPr lang="en-GB" dirty="0"/>
              <a:t>objects </a:t>
            </a:r>
            <a:r>
              <a:rPr lang="en-GB" sz="2000" dirty="0"/>
              <a:t>(for example, scrollbars to enable moving up and down; icons to click on)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1097FA-2EA9-214F-985B-81B322C4E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www.id-book.com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85AB5F-8882-364B-8571-71CA6DCEA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CD472-154E-424C-89AE-4DECF5962F32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7035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001000" cy="1143000"/>
          </a:xfrm>
        </p:spPr>
        <p:txBody>
          <a:bodyPr>
            <a:normAutofit/>
          </a:bodyPr>
          <a:lstStyle/>
          <a:p>
            <a:r>
              <a:rPr lang="en-GB" sz="3600" dirty="0"/>
              <a:t>What does “affordance” have to offer interaction design?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133600"/>
            <a:ext cx="7772400" cy="4114800"/>
          </a:xfrm>
        </p:spPr>
        <p:txBody>
          <a:bodyPr>
            <a:normAutofit/>
          </a:bodyPr>
          <a:lstStyle/>
          <a:p>
            <a:pPr marL="228600" indent="-228600"/>
            <a:r>
              <a:rPr lang="en-GB" dirty="0"/>
              <a:t>Interfaces are virtual and do not have affordances like physical objects</a:t>
            </a:r>
          </a:p>
          <a:p>
            <a:pPr marL="228600" indent="-228600"/>
            <a:r>
              <a:rPr lang="en-GB" dirty="0"/>
              <a:t>Norman argues that it does not make sense to talk about interfaces in terms of ‘real’ affordances </a:t>
            </a:r>
          </a:p>
          <a:p>
            <a:pPr marL="228600" indent="-228600"/>
            <a:r>
              <a:rPr lang="en-GB" dirty="0"/>
              <a:t>Instead, interfaces are better conceptualized as ‘perceived’ affordances:</a:t>
            </a:r>
          </a:p>
          <a:p>
            <a:pPr lvl="2">
              <a:spcBef>
                <a:spcPts val="1200"/>
              </a:spcBef>
            </a:pPr>
            <a:r>
              <a:rPr lang="en-GB" sz="2000" dirty="0"/>
              <a:t>Learned conventions of arbitrary mappings between action and effect at the interface</a:t>
            </a:r>
          </a:p>
          <a:p>
            <a:pPr lvl="2">
              <a:spcBef>
                <a:spcPts val="1200"/>
              </a:spcBef>
            </a:pPr>
            <a:r>
              <a:rPr lang="en-GB" sz="2000" dirty="0"/>
              <a:t>Some mappings are better than others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7F4A78-E468-5F41-8CCE-6C26E7228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www.id-book.com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BFD374-9C60-3F44-96F3-1672E31D5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CD472-154E-424C-89AE-4DECF5962F32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4751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Activity 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42900" lvl="1" indent="0">
              <a:buNone/>
            </a:pPr>
            <a:r>
              <a:rPr lang="en-GB" sz="2800" dirty="0"/>
              <a:t>Virtual affordances</a:t>
            </a:r>
          </a:p>
          <a:p>
            <a:pPr marL="915988" lvl="2" indent="-230188"/>
            <a:r>
              <a:rPr lang="en-GB" sz="2400" dirty="0"/>
              <a:t>How do these screen objects afford?</a:t>
            </a:r>
          </a:p>
          <a:p>
            <a:pPr marL="915988" lvl="2" indent="-230188"/>
            <a:r>
              <a:rPr lang="en-GB" sz="2400" dirty="0"/>
              <a:t>What if you were a novice user?</a:t>
            </a:r>
            <a:endParaRPr lang="en-GB" sz="2400" dirty="0">
              <a:solidFill>
                <a:schemeClr val="accent1"/>
              </a:solidFill>
            </a:endParaRPr>
          </a:p>
          <a:p>
            <a:pPr marL="915988" lvl="2" indent="-230188"/>
            <a:r>
              <a:rPr lang="en-GB" sz="2400" dirty="0"/>
              <a:t>Would you know what to do with them? </a:t>
            </a:r>
            <a:endParaRPr lang="en-GB" dirty="0"/>
          </a:p>
        </p:txBody>
      </p:sp>
      <p:sp>
        <p:nvSpPr>
          <p:cNvPr id="106501" name="AutoShape 5" descr="Back button control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683568" y="4256835"/>
            <a:ext cx="1042988" cy="1042988"/>
          </a:xfrm>
          <a:prstGeom prst="actionButtonBeginning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 dirty="0"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pic>
        <p:nvPicPr>
          <p:cNvPr id="106502" name="Picture 6" descr="Vertical scoll bar with up arrown, down arrow , and elevator (scroll) button labeled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248" y="3453809"/>
            <a:ext cx="1643876" cy="206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3" name="Picture 7" descr="Yellow colored squa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4256835"/>
            <a:ext cx="106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4" name="Picture 8" descr="Document butt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9792" y="4142535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610D0D-D2A2-B247-8139-D89BBF701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www.id-book.com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035C22-BE9B-B540-8536-F9468FC52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CD472-154E-424C-89AE-4DECF5962F32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1912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Key points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1484784"/>
            <a:ext cx="7886700" cy="4692179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en-GB" sz="8000" dirty="0"/>
              <a:t>Interaction design is concerned with designing interactive products to support how people communicate and interact in their everyday and working lives</a:t>
            </a:r>
          </a:p>
          <a:p>
            <a:pPr>
              <a:lnSpc>
                <a:spcPct val="120000"/>
              </a:lnSpc>
            </a:pPr>
            <a:r>
              <a:rPr lang="en-GB" sz="8000" dirty="0"/>
              <a:t>It is concerned with how to create quality user experiences for services, devices, and interactive products</a:t>
            </a:r>
          </a:p>
          <a:p>
            <a:pPr>
              <a:lnSpc>
                <a:spcPct val="120000"/>
              </a:lnSpc>
            </a:pPr>
            <a:r>
              <a:rPr lang="en-GB" sz="8000" dirty="0"/>
              <a:t>It is multidisciplinary, involving many inputs from wide-reaching disciplines and fields</a:t>
            </a:r>
          </a:p>
          <a:p>
            <a:pPr>
              <a:lnSpc>
                <a:spcPct val="120000"/>
              </a:lnSpc>
            </a:pPr>
            <a:r>
              <a:rPr lang="en-GB" sz="8000" dirty="0"/>
              <a:t>Optimizing the interaction between users and interactive products requires consideration of a number of interdependent factors, including context of use, types of activity, UX goals, accessibility, cultural differences, and user groups.</a:t>
            </a:r>
          </a:p>
          <a:p>
            <a:pPr>
              <a:lnSpc>
                <a:spcPct val="120000"/>
              </a:lnSpc>
            </a:pPr>
            <a:r>
              <a:rPr lang="en-GB" sz="8000" dirty="0"/>
              <a:t>Design principles, such as feedback and simplicity, are useful heuristics for informing, </a:t>
            </a:r>
            <a:r>
              <a:rPr lang="en-US" sz="8000" dirty="0"/>
              <a:t>analyzing</a:t>
            </a:r>
            <a:r>
              <a:rPr lang="en-GB" sz="8000" dirty="0"/>
              <a:t>, and evaluating aspects of an interactive product.</a:t>
            </a:r>
            <a:endParaRPr lang="en-GB" sz="24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6C1230-C7A8-F14B-B721-BEA725DFA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www.id-book.com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FFF889-46E9-ED43-BE48-316632265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CD472-154E-424C-89AE-4DECF5962F32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129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404664"/>
            <a:ext cx="7772400" cy="1143000"/>
          </a:xfrm>
        </p:spPr>
        <p:txBody>
          <a:bodyPr/>
          <a:lstStyle/>
          <a:p>
            <a:r>
              <a:rPr lang="en-GB" dirty="0"/>
              <a:t>				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Good design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1547664" y="4221088"/>
            <a:ext cx="7056784" cy="216024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GB" sz="2600" dirty="0">
                <a:latin typeface="+mn-lt"/>
              </a:rPr>
              <a:t>Marble answering machine (Bishop, 1995)</a:t>
            </a:r>
          </a:p>
          <a:p>
            <a:pPr>
              <a:lnSpc>
                <a:spcPct val="90000"/>
              </a:lnSpc>
            </a:pPr>
            <a:r>
              <a:rPr lang="en-GB" sz="2600" dirty="0">
                <a:latin typeface="+mn-lt"/>
              </a:rPr>
              <a:t>Based on how everyday objects behave</a:t>
            </a:r>
          </a:p>
          <a:p>
            <a:pPr>
              <a:lnSpc>
                <a:spcPct val="90000"/>
              </a:lnSpc>
            </a:pPr>
            <a:r>
              <a:rPr lang="en-GB" sz="2600" dirty="0">
                <a:latin typeface="+mn-lt"/>
              </a:rPr>
              <a:t>Easy, intuitive, and a pleasure to use</a:t>
            </a:r>
          </a:p>
          <a:p>
            <a:pPr>
              <a:lnSpc>
                <a:spcPct val="90000"/>
              </a:lnSpc>
            </a:pPr>
            <a:r>
              <a:rPr lang="en-GB" sz="2600" dirty="0">
                <a:latin typeface="+mn-lt"/>
              </a:rPr>
              <a:t>Only requires one-step actions to perform core tasks</a:t>
            </a:r>
          </a:p>
          <a:p>
            <a:pPr>
              <a:lnSpc>
                <a:spcPct val="90000"/>
              </a:lnSpc>
            </a:pPr>
            <a:endParaRPr lang="en-GB" sz="9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Slide Number Placeholder 1"/>
          <p:cNvSpPr txBox="1">
            <a:spLocks/>
          </p:cNvSpPr>
          <p:nvPr/>
        </p:nvSpPr>
        <p:spPr>
          <a:xfrm>
            <a:off x="6553200" y="637624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200" dirty="0">
              <a:solidFill>
                <a:schemeClr val="accent6">
                  <a:lumMod val="75000"/>
                </a:schemeClr>
              </a:solidFill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pic>
        <p:nvPicPr>
          <p:cNvPr id="11" name="Picture 10" descr="Illustration of a marble answering machine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2984" y="1547664"/>
            <a:ext cx="2569551" cy="226035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2C9110-95C2-D84C-8405-0F68C71C1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www.id-book.com</a:t>
            </a:r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5958FC4-ADDC-D44B-8AEE-8DB8D580B321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66CD472-154E-424C-89AE-4DECF5962F32}" type="slidenum">
              <a:rPr lang="en-US" sz="900">
                <a:solidFill>
                  <a:schemeClr val="tx1">
                    <a:tint val="75000"/>
                  </a:schemeClr>
                </a:solidFill>
              </a:rPr>
              <a:pPr algn="r"/>
              <a:t>5</a:t>
            </a:fld>
            <a:endParaRPr lang="en-US" sz="900" dirty="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802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		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Good and bad design</a:t>
            </a:r>
          </a:p>
        </p:txBody>
      </p:sp>
      <p:sp>
        <p:nvSpPr>
          <p:cNvPr id="24581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457200" y="1600200"/>
            <a:ext cx="433082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latin typeface="+mn-lt"/>
              </a:rPr>
              <a:t>Why is the TiVo remote much better designed than standard remote controls?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+mn-lt"/>
              </a:rPr>
              <a:t>Peanut shaped to fit in hand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+mn-lt"/>
              </a:rPr>
              <a:t>Logical layout and color-coded, distinctive buttons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+mn-lt"/>
              </a:rPr>
              <a:t>Easy-to-locate buttons</a:t>
            </a:r>
          </a:p>
          <a:p>
            <a:pPr marL="457200" lvl="1" indent="0">
              <a:buNone/>
            </a:pPr>
            <a:endParaRPr lang="en-GB" sz="2000" dirty="0"/>
          </a:p>
          <a:p>
            <a:pPr marL="457200" lvl="1" indent="0">
              <a:buNone/>
            </a:pPr>
            <a:endParaRPr lang="en-GB" sz="20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 descr="Illustration of a TiVo remote control."/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2393" y="1825625"/>
            <a:ext cx="1759713" cy="4351338"/>
          </a:xfrm>
          <a:prstGeom prst="rect">
            <a:avLst/>
          </a:prstGeom>
        </p:spPr>
      </p:pic>
      <p:sp>
        <p:nvSpPr>
          <p:cNvPr id="5" name="Slide Number Placeholder 1"/>
          <p:cNvSpPr txBox="1">
            <a:spLocks/>
          </p:cNvSpPr>
          <p:nvPr/>
        </p:nvSpPr>
        <p:spPr>
          <a:xfrm>
            <a:off x="6553200" y="637624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200" dirty="0">
              <a:solidFill>
                <a:schemeClr val="accent6">
                  <a:lumMod val="75000"/>
                </a:schemeClr>
              </a:solidFill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06D8F89-2E5B-E748-B545-A38919E5E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www.id-book.com</a:t>
            </a:r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B078E03-8BDC-6A4E-8858-8706994C9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CD472-154E-424C-89AE-4DECF5962F3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160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en-GB" dirty="0"/>
              <a:t>Dilemma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1340768"/>
            <a:ext cx="8496944" cy="230425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sz="2800" dirty="0">
                <a:latin typeface="+mn-lt"/>
              </a:rPr>
              <a:t>Which is the best way to interact with a smart TV? Why?</a:t>
            </a:r>
          </a:p>
          <a:p>
            <a:pPr marL="228600" indent="-222250"/>
            <a:r>
              <a:rPr lang="en-GB" sz="2800" dirty="0">
                <a:latin typeface="+mn-lt"/>
              </a:rPr>
              <a:t>Pecking using a grid keyboard via a remote control</a:t>
            </a:r>
          </a:p>
          <a:p>
            <a:pPr marL="228600" indent="-222250"/>
            <a:r>
              <a:rPr lang="en-GB" sz="2800" dirty="0">
                <a:latin typeface="+mn-lt"/>
              </a:rPr>
              <a:t>Swiping across two alphanumeric rows using a touchpad on a remote control</a:t>
            </a:r>
          </a:p>
          <a:p>
            <a:pPr marL="228600" indent="-222250"/>
            <a:r>
              <a:rPr lang="en-GB" sz="2800" dirty="0">
                <a:latin typeface="+mn-lt"/>
              </a:rPr>
              <a:t>Voice control using remote or smart speaker</a:t>
            </a:r>
          </a:p>
          <a:p>
            <a:pPr algn="ctr"/>
            <a:endParaRPr lang="en-GB" sz="2800" dirty="0">
              <a:solidFill>
                <a:srgbClr val="7030A0"/>
              </a:solidFill>
            </a:endParaRPr>
          </a:p>
          <a:p>
            <a:pPr algn="ctr"/>
            <a:endParaRPr lang="en-GB" sz="2800" dirty="0">
              <a:solidFill>
                <a:srgbClr val="7030A0"/>
              </a:solidFill>
            </a:endParaRPr>
          </a:p>
          <a:p>
            <a:pPr algn="ctr"/>
            <a:endParaRPr lang="en-GB" sz="900" dirty="0">
              <a:solidFill>
                <a:srgbClr val="7030A0"/>
              </a:solidFill>
            </a:endParaRPr>
          </a:p>
        </p:txBody>
      </p:sp>
      <p:pic>
        <p:nvPicPr>
          <p:cNvPr id="4" name="Picture 3" descr="Screenshot of typing on a TV screen by selecting letters and numbers from a square matrix.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3792365"/>
            <a:ext cx="3128651" cy="2348880"/>
          </a:xfrm>
          <a:prstGeom prst="rect">
            <a:avLst/>
          </a:prstGeom>
        </p:spPr>
      </p:pic>
      <p:pic>
        <p:nvPicPr>
          <p:cNvPr id="6" name="Picture 5" descr="Screenshot of typing on a TV screen by swiping along a single line of letters and numbers.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960" y="3772347"/>
            <a:ext cx="4112346" cy="2313195"/>
          </a:xfrm>
          <a:prstGeom prst="rect">
            <a:avLst/>
          </a:prstGeo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043BEC1-0605-B341-A652-6863A2FD7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www.id-book.com</a:t>
            </a:r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086B62E-5FC6-A649-B78D-DE10F27B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CD472-154E-424C-89AE-4DECF5962F3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349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en-GB" dirty="0"/>
              <a:t>What to design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700808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GB" sz="2800" dirty="0">
                <a:latin typeface="+mn-lt"/>
              </a:rPr>
              <a:t>Need to take into account:</a:t>
            </a:r>
          </a:p>
          <a:p>
            <a:pPr marL="0" indent="0">
              <a:lnSpc>
                <a:spcPct val="90000"/>
              </a:lnSpc>
              <a:buNone/>
            </a:pPr>
            <a:endParaRPr lang="en-GB" sz="2800" dirty="0">
              <a:latin typeface="+mn-lt"/>
            </a:endParaRPr>
          </a:p>
          <a:p>
            <a:pPr lvl="1">
              <a:lnSpc>
                <a:spcPct val="150000"/>
              </a:lnSpc>
            </a:pPr>
            <a:r>
              <a:rPr lang="en-GB" sz="2400" dirty="0">
                <a:solidFill>
                  <a:schemeClr val="tx1"/>
                </a:solidFill>
                <a:latin typeface="+mn-lt"/>
              </a:rPr>
              <a:t>Who the users are</a:t>
            </a:r>
          </a:p>
          <a:p>
            <a:pPr lvl="1">
              <a:lnSpc>
                <a:spcPct val="150000"/>
              </a:lnSpc>
            </a:pPr>
            <a:r>
              <a:rPr lang="en-GB" sz="2400" dirty="0">
                <a:solidFill>
                  <a:schemeClr val="tx1"/>
                </a:solidFill>
                <a:latin typeface="+mn-lt"/>
              </a:rPr>
              <a:t>What activities are being carried out</a:t>
            </a:r>
          </a:p>
          <a:p>
            <a:pPr lvl="1">
              <a:lnSpc>
                <a:spcPct val="150000"/>
              </a:lnSpc>
            </a:pPr>
            <a:r>
              <a:rPr lang="en-GB" sz="2400" dirty="0">
                <a:solidFill>
                  <a:schemeClr val="tx1"/>
                </a:solidFill>
                <a:latin typeface="+mn-lt"/>
              </a:rPr>
              <a:t>Where interaction is taking place</a:t>
            </a:r>
          </a:p>
          <a:p>
            <a:pPr>
              <a:lnSpc>
                <a:spcPct val="90000"/>
              </a:lnSpc>
            </a:pPr>
            <a:endParaRPr lang="en-GB" sz="2800" dirty="0">
              <a:latin typeface="+mn-lt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GB" sz="2800" dirty="0">
                <a:latin typeface="+mn-lt"/>
              </a:rPr>
              <a:t>Need to optimize the interactions users have with a product:</a:t>
            </a:r>
          </a:p>
          <a:p>
            <a:pPr marL="0" indent="0">
              <a:lnSpc>
                <a:spcPct val="90000"/>
              </a:lnSpc>
              <a:buNone/>
            </a:pPr>
            <a:endParaRPr lang="en-GB" sz="2800" dirty="0">
              <a:latin typeface="+mn-lt"/>
            </a:endParaRPr>
          </a:p>
          <a:p>
            <a:pPr lvl="1">
              <a:lnSpc>
                <a:spcPct val="90000"/>
              </a:lnSpc>
            </a:pPr>
            <a:r>
              <a:rPr lang="en-GB" sz="2400" dirty="0">
                <a:solidFill>
                  <a:schemeClr val="tx1"/>
                </a:solidFill>
                <a:latin typeface="+mn-lt"/>
              </a:rPr>
              <a:t>So that they match the users’ activities and needs</a:t>
            </a:r>
          </a:p>
          <a:p>
            <a:pPr lvl="1">
              <a:lnSpc>
                <a:spcPct val="90000"/>
              </a:lnSpc>
            </a:pPr>
            <a:endParaRPr lang="en-GB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9DD52FD-A4D5-5541-8A42-F697797CA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www.id-book.com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E93F62A-5B65-7C44-8C9C-DB7AF317F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CD472-154E-424C-89AE-4DECF5962F3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7850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r>
              <a:rPr lang="en-GB" dirty="0"/>
              <a:t>What is interaction design?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>
                <a:latin typeface="+mn-lt"/>
              </a:rPr>
              <a:t>“Designing interactive products to support the way people communicate and interact in their everyday and working lives.”</a:t>
            </a:r>
          </a:p>
          <a:p>
            <a:pPr marL="1028700" lvl="3" indent="0">
              <a:buNone/>
            </a:pPr>
            <a:r>
              <a:rPr lang="en-GB" sz="2400" dirty="0">
                <a:solidFill>
                  <a:schemeClr val="tx1"/>
                </a:solidFill>
                <a:latin typeface="+mn-lt"/>
              </a:rPr>
              <a:t>			Sharp, Rogers, and Preece (2019)</a:t>
            </a:r>
          </a:p>
          <a:p>
            <a:endParaRPr lang="en-GB" sz="2800" dirty="0">
              <a:latin typeface="+mn-lt"/>
            </a:endParaRPr>
          </a:p>
          <a:p>
            <a:pPr marL="0" indent="0">
              <a:buNone/>
            </a:pPr>
            <a:r>
              <a:rPr lang="en-GB" sz="2800" dirty="0">
                <a:latin typeface="+mn-lt"/>
              </a:rPr>
              <a:t>“The design of spaces for human communication and interaction.” </a:t>
            </a:r>
          </a:p>
          <a:p>
            <a:pPr marL="1028700" lvl="3" indent="0">
              <a:buNone/>
            </a:pPr>
            <a:r>
              <a:rPr lang="en-GB" sz="2400" dirty="0">
                <a:solidFill>
                  <a:schemeClr val="tx1"/>
                </a:solidFill>
                <a:latin typeface="+mn-lt"/>
              </a:rPr>
              <a:t>			Winograd (1997)</a:t>
            </a:r>
          </a:p>
          <a:p>
            <a:pPr lvl="3"/>
            <a:endParaRPr lang="en-GB" sz="160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70B2A9A-BD02-1F4A-A51E-38AD71589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www.id-book.com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10CCF2D-5AB8-E349-A98A-48992D204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CD472-154E-424C-89AE-4DECF5962F3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7751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5049</TotalTime>
  <Words>2741</Words>
  <Application>Microsoft Macintosh PowerPoint</Application>
  <PresentationFormat>On-screen Show (4:3)</PresentationFormat>
  <Paragraphs>468</Paragraphs>
  <Slides>46</Slides>
  <Notes>46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Arial</vt:lpstr>
      <vt:lpstr>Calibri</vt:lpstr>
      <vt:lpstr>Liberation Sans</vt:lpstr>
      <vt:lpstr>Times</vt:lpstr>
      <vt:lpstr>Verdana</vt:lpstr>
      <vt:lpstr>Wingdings</vt:lpstr>
      <vt:lpstr>Office Theme</vt:lpstr>
      <vt:lpstr>Document</vt:lpstr>
      <vt:lpstr>PowerPoint Presentation</vt:lpstr>
      <vt:lpstr>PowerPoint Presentation</vt:lpstr>
      <vt:lpstr>Bad designs</vt:lpstr>
      <vt:lpstr>Why is this vending machine so bad?</vt:lpstr>
      <vt:lpstr>    Good design</vt:lpstr>
      <vt:lpstr>  Good and bad design</vt:lpstr>
      <vt:lpstr>Dilemma</vt:lpstr>
      <vt:lpstr>What to design</vt:lpstr>
      <vt:lpstr>What is interaction design?</vt:lpstr>
      <vt:lpstr>Goals of interaction design</vt:lpstr>
      <vt:lpstr>Which kind of design?</vt:lpstr>
      <vt:lpstr>Interaction design</vt:lpstr>
      <vt:lpstr>Relationship between ID, HCI, and other fields−academic disciplines </vt:lpstr>
      <vt:lpstr>Relationship between ID, HCI and other fields−design practices </vt:lpstr>
      <vt:lpstr>Relationship between ID, HCI and other fields−interdisciplinary fields </vt:lpstr>
      <vt:lpstr>Working in multidisciplinary teams</vt:lpstr>
      <vt:lpstr>Interaction design in business</vt:lpstr>
      <vt:lpstr>The user experience</vt:lpstr>
      <vt:lpstr>Defining user experience</vt:lpstr>
      <vt:lpstr>Why was the iPod user experience such a success?</vt:lpstr>
      <vt:lpstr>Core characteristics of interaction design</vt:lpstr>
      <vt:lpstr>Why?</vt:lpstr>
      <vt:lpstr>Accessibility and inclusiveness</vt:lpstr>
      <vt:lpstr>Disabilities</vt:lpstr>
      <vt:lpstr>Understanding disability</vt:lpstr>
      <vt:lpstr>Being cool about disability</vt:lpstr>
      <vt:lpstr>Cultural differences</vt:lpstr>
      <vt:lpstr>Usability goals</vt:lpstr>
      <vt:lpstr>Usability and user experience goals </vt:lpstr>
      <vt:lpstr>User experience goals</vt:lpstr>
      <vt:lpstr>Design principles</vt:lpstr>
      <vt:lpstr>Visibility - poor interface</vt:lpstr>
      <vt:lpstr>Visibility - Improving on a poor interface</vt:lpstr>
      <vt:lpstr>What do I do if I am wearing black?</vt:lpstr>
      <vt:lpstr>Feedback</vt:lpstr>
      <vt:lpstr>Constraints</vt:lpstr>
      <vt:lpstr>Logical or ambiguous design?</vt:lpstr>
      <vt:lpstr>How to design them more logically</vt:lpstr>
      <vt:lpstr>Consistency</vt:lpstr>
      <vt:lpstr>When consistency breaks down</vt:lpstr>
      <vt:lpstr>Internal and external consistency</vt:lpstr>
      <vt:lpstr>Keypad numbers layout</vt:lpstr>
      <vt:lpstr>Affordances: to give a clue</vt:lpstr>
      <vt:lpstr>What does “affordance” have to offer interaction design?</vt:lpstr>
      <vt:lpstr>Activity </vt:lpstr>
      <vt:lpstr>Key points</vt:lpstr>
    </vt:vector>
  </TitlesOfParts>
  <Company>John Wiley and Sons, Inc.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King, Georgia - Chichester</dc:creator>
  <cp:lastModifiedBy>Reicherts, Leon</cp:lastModifiedBy>
  <cp:revision>89</cp:revision>
  <dcterms:created xsi:type="dcterms:W3CDTF">2015-01-06T09:40:09Z</dcterms:created>
  <dcterms:modified xsi:type="dcterms:W3CDTF">2023-02-19T19:15:54Z</dcterms:modified>
</cp:coreProperties>
</file>