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303" r:id="rId3"/>
    <p:sldId id="306" r:id="rId4"/>
    <p:sldId id="320" r:id="rId5"/>
    <p:sldId id="348" r:id="rId6"/>
    <p:sldId id="262" r:id="rId7"/>
    <p:sldId id="349" r:id="rId8"/>
    <p:sldId id="351" r:id="rId9"/>
    <p:sldId id="352" r:id="rId10"/>
    <p:sldId id="324" r:id="rId11"/>
    <p:sldId id="337" r:id="rId12"/>
    <p:sldId id="336" r:id="rId13"/>
    <p:sldId id="338" r:id="rId14"/>
    <p:sldId id="339" r:id="rId15"/>
    <p:sldId id="340" r:id="rId16"/>
    <p:sldId id="341" r:id="rId17"/>
    <p:sldId id="342" r:id="rId18"/>
    <p:sldId id="343" r:id="rId19"/>
    <p:sldId id="344" r:id="rId20"/>
    <p:sldId id="345" r:id="rId21"/>
    <p:sldId id="346" r:id="rId22"/>
    <p:sldId id="347" r:id="rId23"/>
    <p:sldId id="266" r:id="rId24"/>
    <p:sldId id="302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58"/>
    <p:restoredTop sz="77515"/>
  </p:normalViewPr>
  <p:slideViewPr>
    <p:cSldViewPr>
      <p:cViewPr varScale="1">
        <p:scale>
          <a:sx n="157" d="100"/>
          <a:sy n="157" d="100"/>
        </p:scale>
        <p:origin x="309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-1968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0B8479-764D-4213-96BC-D33416277373}" type="datetimeFigureOut">
              <a:rPr lang="en-US" smtClean="0"/>
              <a:t>7/20/19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18973E-9B91-4DCC-9DA1-B872CEA697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8670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B2BF90-99B2-4202-92DF-19479BF58EE9}" type="datetimeFigureOut">
              <a:rPr lang="en-GB" smtClean="0"/>
              <a:t>20/07/2019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55A965-49CD-492E-84BE-5EB2A9CC3DB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939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55A965-49CD-492E-84BE-5EB2A9CC3DBD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33267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4F6AF61-5C7C-D943-ADB0-E653A7BC6DDC}" type="slidenum">
              <a:rPr lang="en-GB" sz="1200"/>
              <a:pPr eaLnBrk="1" hangingPunct="1"/>
              <a:t>10</a:t>
            </a:fld>
            <a:endParaRPr lang="en-GB" sz="1200" dirty="0"/>
          </a:p>
        </p:txBody>
      </p:sp>
      <p:sp>
        <p:nvSpPr>
          <p:cNvPr id="2150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8" name="Notes Placeholder 2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dirty="0"/>
          </a:p>
        </p:txBody>
      </p:sp>
      <p:sp>
        <p:nvSpPr>
          <p:cNvPr id="21509" name="Slide Number Placehold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93C2BE4-0FDE-D34E-B990-BB3E5599FA3F}" type="slidenum">
              <a:rPr lang="en-US" sz="1200">
                <a:latin typeface="Times" charset="0"/>
              </a:rPr>
              <a:pPr algn="r"/>
              <a:t>10</a:t>
            </a:fld>
            <a:endParaRPr lang="en-US" sz="120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4769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55A965-49CD-492E-84BE-5EB2A9CC3DBD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77550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55A965-49CD-492E-84BE-5EB2A9CC3DBD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5406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55A965-49CD-492E-84BE-5EB2A9CC3DBD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56946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55A965-49CD-492E-84BE-5EB2A9CC3DBD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55241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55A965-49CD-492E-84BE-5EB2A9CC3DBD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70909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55A965-49CD-492E-84BE-5EB2A9CC3DBD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84387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55A965-49CD-492E-84BE-5EB2A9CC3DBD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42511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55A965-49CD-492E-84BE-5EB2A9CC3DBD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04187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55A965-49CD-492E-84BE-5EB2A9CC3DBD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1803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55A965-49CD-492E-84BE-5EB2A9CC3DBD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40654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55A965-49CD-492E-84BE-5EB2A9CC3DBD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78788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55A965-49CD-492E-84BE-5EB2A9CC3DBD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15013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55A965-49CD-492E-84BE-5EB2A9CC3DBD}" type="slidenum">
              <a:rPr lang="en-GB" smtClean="0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88572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921526F-81ED-9B4C-ACD4-5EE164166433}" type="slidenum">
              <a:rPr lang="en-GB" sz="1200"/>
              <a:pPr eaLnBrk="1" hangingPunct="1"/>
              <a:t>23</a:t>
            </a:fld>
            <a:endParaRPr lang="en-GB" sz="1200" dirty="0"/>
          </a:p>
        </p:txBody>
      </p:sp>
      <p:sp>
        <p:nvSpPr>
          <p:cNvPr id="2662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8" name="Notes Placeholder 2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6629" name="Slide Number Placehold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726DAF0D-232A-8F4A-B5CD-6C3B67D20448}" type="slidenum">
              <a:rPr lang="en-US" sz="1200">
                <a:latin typeface="Times" charset="0"/>
              </a:rPr>
              <a:pPr algn="r"/>
              <a:t>23</a:t>
            </a:fld>
            <a:endParaRPr lang="en-US" sz="1200" dirty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55A965-49CD-492E-84BE-5EB2A9CC3DBD}" type="slidenum">
              <a:rPr lang="en-GB" smtClean="0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9086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55A965-49CD-492E-84BE-5EB2A9CC3DBD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9681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55A965-49CD-492E-84BE-5EB2A9CC3DBD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20950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55A965-49CD-492E-84BE-5EB2A9CC3DBD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7592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5A965-49CD-492E-84BE-5EB2A9CC3DBD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844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55A965-49CD-492E-84BE-5EB2A9CC3DBD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27136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55A965-49CD-492E-84BE-5EB2A9CC3DBD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36554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55A965-49CD-492E-84BE-5EB2A9CC3DBD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6223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www.id-book.com </a:t>
            </a:r>
          </a:p>
        </p:txBody>
      </p:sp>
    </p:spTree>
    <p:extLst>
      <p:ext uri="{BB962C8B-B14F-4D97-AF65-F5344CB8AC3E}">
        <p14:creationId xmlns:p14="http://schemas.microsoft.com/office/powerpoint/2010/main" val="1528635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www.id-book.com </a:t>
            </a:r>
          </a:p>
        </p:txBody>
      </p:sp>
    </p:spTree>
    <p:extLst>
      <p:ext uri="{BB962C8B-B14F-4D97-AF65-F5344CB8AC3E}">
        <p14:creationId xmlns:p14="http://schemas.microsoft.com/office/powerpoint/2010/main" val="3368491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www.id-book.com </a:t>
            </a:r>
          </a:p>
        </p:txBody>
      </p:sp>
    </p:spTree>
    <p:extLst>
      <p:ext uri="{BB962C8B-B14F-4D97-AF65-F5344CB8AC3E}">
        <p14:creationId xmlns:p14="http://schemas.microsoft.com/office/powerpoint/2010/main" val="2714383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www.id-book.com </a:t>
            </a:r>
          </a:p>
        </p:txBody>
      </p:sp>
    </p:spTree>
    <p:extLst>
      <p:ext uri="{BB962C8B-B14F-4D97-AF65-F5344CB8AC3E}">
        <p14:creationId xmlns:p14="http://schemas.microsoft.com/office/powerpoint/2010/main" val="2593415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www.id-book.com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7EA2D8D-44E5-43C4-BBA1-AE3E32EF089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8614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www.id-book.com </a:t>
            </a:r>
          </a:p>
        </p:txBody>
      </p:sp>
    </p:spTree>
    <p:extLst>
      <p:ext uri="{BB962C8B-B14F-4D97-AF65-F5344CB8AC3E}">
        <p14:creationId xmlns:p14="http://schemas.microsoft.com/office/powerpoint/2010/main" val="147230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www.id-book.com </a:t>
            </a:r>
          </a:p>
        </p:txBody>
      </p:sp>
    </p:spTree>
    <p:extLst>
      <p:ext uri="{BB962C8B-B14F-4D97-AF65-F5344CB8AC3E}">
        <p14:creationId xmlns:p14="http://schemas.microsoft.com/office/powerpoint/2010/main" val="3091041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www.id-book.com </a:t>
            </a:r>
          </a:p>
        </p:txBody>
      </p:sp>
    </p:spTree>
    <p:extLst>
      <p:ext uri="{BB962C8B-B14F-4D97-AF65-F5344CB8AC3E}">
        <p14:creationId xmlns:p14="http://schemas.microsoft.com/office/powerpoint/2010/main" val="4076149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www.id-book.com </a:t>
            </a:r>
          </a:p>
        </p:txBody>
      </p:sp>
    </p:spTree>
    <p:extLst>
      <p:ext uri="{BB962C8B-B14F-4D97-AF65-F5344CB8AC3E}">
        <p14:creationId xmlns:p14="http://schemas.microsoft.com/office/powerpoint/2010/main" val="1236994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www.id-book.com </a:t>
            </a:r>
          </a:p>
        </p:txBody>
      </p:sp>
    </p:spTree>
    <p:extLst>
      <p:ext uri="{BB962C8B-B14F-4D97-AF65-F5344CB8AC3E}">
        <p14:creationId xmlns:p14="http://schemas.microsoft.com/office/powerpoint/2010/main" val="225408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www.id-book.com </a:t>
            </a:r>
          </a:p>
        </p:txBody>
      </p:sp>
    </p:spTree>
    <p:extLst>
      <p:ext uri="{BB962C8B-B14F-4D97-AF65-F5344CB8AC3E}">
        <p14:creationId xmlns:p14="http://schemas.microsoft.com/office/powerpoint/2010/main" val="2790494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r>
              <a:rPr lang="en-GB" dirty="0"/>
              <a:t>www.id-book.com 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0419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 baseline="0">
          <a:solidFill>
            <a:schemeClr val="accent6">
              <a:lumMod val="75000"/>
            </a:schemeClr>
          </a:solidFill>
          <a:latin typeface="arial" charset="0"/>
          <a:ea typeface="Liberation Sans" panose="020B0604020202020204" pitchFamily="34" charset="0"/>
          <a:cs typeface="Liberation Sans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 baseline="0">
          <a:solidFill>
            <a:schemeClr val="tx1"/>
          </a:solidFill>
          <a:latin typeface="arial" charset="0"/>
          <a:ea typeface="Liberation Sans" panose="020B0604020202020204" pitchFamily="34" charset="0"/>
          <a:cs typeface="Liberation Sans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 baseline="0">
          <a:solidFill>
            <a:schemeClr val="tx1"/>
          </a:solidFill>
          <a:latin typeface="arial" charset="0"/>
          <a:ea typeface="Liberation Sans" panose="020B0604020202020204" pitchFamily="34" charset="0"/>
          <a:cs typeface="Liberation Sans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arial" charset="0"/>
          <a:ea typeface="Liberation Sans" panose="020B0604020202020204" pitchFamily="34" charset="0"/>
          <a:cs typeface="Liberation Sans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 baseline="0">
          <a:solidFill>
            <a:schemeClr val="tx1"/>
          </a:solidFill>
          <a:latin typeface="arial" charset="0"/>
          <a:ea typeface="Liberation Sans" panose="020B0604020202020204" pitchFamily="34" charset="0"/>
          <a:cs typeface="Liberation Sans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 baseline="0">
          <a:solidFill>
            <a:schemeClr val="tx1"/>
          </a:solidFill>
          <a:latin typeface="arial" charset="0"/>
          <a:ea typeface="Liberation Sans" panose="020B0604020202020204" pitchFamily="34" charset="0"/>
          <a:cs typeface="Liberation Sans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quantifiedtoilets.com/" TargetMode="External"/><Relationship Id="rId4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studentlife.cs.dartmouth.edu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studentlife.cs.dartmouth.edu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finviz.com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acm.org/publications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zoho.com/analytics/tour.html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parsintl.com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ieee.org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underground.com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deepcamai.com/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alamy.com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bird.org/science/status-and-trends/comrav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inaturalist.org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citizenme.com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forbes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43719" y="4581128"/>
            <a:ext cx="3233770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>
                <a:solidFill>
                  <a:schemeClr val="accent6">
                    <a:lumMod val="75000"/>
                  </a:schemeClr>
                </a:solidFill>
                <a:latin typeface="+mj-lt"/>
                <a:ea typeface="Liberation Sans" panose="020B0604020202020204" pitchFamily="34" charset="0"/>
                <a:cs typeface="Liberation Sans" panose="020B0604020202020204" pitchFamily="34" charset="0"/>
              </a:rPr>
              <a:t>Chapter 10</a:t>
            </a:r>
            <a:br>
              <a:rPr lang="en-GB" sz="3200" dirty="0">
                <a:solidFill>
                  <a:schemeClr val="accent6">
                    <a:lumMod val="75000"/>
                  </a:schemeClr>
                </a:solidFill>
                <a:latin typeface="+mj-lt"/>
                <a:ea typeface="Liberation Sans" panose="020B0604020202020204" pitchFamily="34" charset="0"/>
                <a:cs typeface="Liberation Sans" panose="020B0604020202020204" pitchFamily="34" charset="0"/>
              </a:rPr>
            </a:br>
            <a:endParaRPr lang="en-GB" sz="1400" dirty="0">
              <a:solidFill>
                <a:schemeClr val="accent6">
                  <a:lumMod val="75000"/>
                </a:schemeClr>
              </a:solidFill>
              <a:latin typeface="+mj-lt"/>
              <a:ea typeface="Liberation Sans" panose="020B0604020202020204" pitchFamily="34" charset="0"/>
              <a:cs typeface="Liberation Sans" panose="020B0604020202020204" pitchFamily="34" charset="0"/>
            </a:endParaRPr>
          </a:p>
          <a:p>
            <a:pPr algn="ctr"/>
            <a:r>
              <a:rPr lang="en-GB" sz="3200" dirty="0">
                <a:solidFill>
                  <a:schemeClr val="accent6">
                    <a:lumMod val="75000"/>
                  </a:schemeClr>
                </a:solidFill>
                <a:latin typeface="+mj-lt"/>
                <a:ea typeface="Liberation Sans" panose="020B0604020202020204" pitchFamily="34" charset="0"/>
                <a:cs typeface="Liberation Sans" panose="020B0604020202020204" pitchFamily="34" charset="0"/>
              </a:rPr>
              <a:t>DATA AT SCALE</a:t>
            </a:r>
          </a:p>
        </p:txBody>
      </p:sp>
      <p:pic>
        <p:nvPicPr>
          <p:cNvPr id="5" name="Picture 4" descr="Cover of the book Interaction Design, Fifth Edition">
            <a:extLst>
              <a:ext uri="{FF2B5EF4-FFF2-40B4-BE49-F238E27FC236}">
                <a16:creationId xmlns:a16="http://schemas.microsoft.com/office/drawing/2014/main" id="{77AFC0ED-47E6-F343-A5A9-06DC9704DC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5" t="2693" r="1964" b="2693"/>
          <a:stretch/>
        </p:blipFill>
        <p:spPr>
          <a:xfrm>
            <a:off x="2975527" y="547785"/>
            <a:ext cx="3192946" cy="400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185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itle 1"/>
          <p:cNvSpPr>
            <a:spLocks noGrp="1"/>
          </p:cNvSpPr>
          <p:nvPr>
            <p:ph type="title" idx="4294967295"/>
          </p:nvPr>
        </p:nvSpPr>
        <p:spPr>
          <a:xfrm>
            <a:off x="467544" y="404664"/>
            <a:ext cx="8229600" cy="1143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eaLnBrk="1" hangingPunct="1"/>
            <a:r>
              <a:rPr lang="en-US" noProof="0" dirty="0"/>
              <a:t>Probing people’s reactions to personal tracking</a:t>
            </a:r>
          </a:p>
        </p:txBody>
      </p:sp>
      <p:sp>
        <p:nvSpPr>
          <p:cNvPr id="20485" name="Content Placeholder 2"/>
          <p:cNvSpPr>
            <a:spLocks noGrp="1"/>
          </p:cNvSpPr>
          <p:nvPr>
            <p:ph idx="4294967295"/>
          </p:nvPr>
        </p:nvSpPr>
        <p:spPr>
          <a:xfrm>
            <a:off x="467544" y="1547664"/>
            <a:ext cx="8229600" cy="4808686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noProof="0" dirty="0"/>
              <a:t> </a:t>
            </a:r>
          </a:p>
        </p:txBody>
      </p:sp>
      <p:pic>
        <p:nvPicPr>
          <p:cNvPr id="2" name="Picture 1" descr="Screenshot of signage posted in the convention center Quantified Toilets.">
            <a:extLst>
              <a:ext uri="{FF2B5EF4-FFF2-40B4-BE49-F238E27FC236}">
                <a16:creationId xmlns:a16="http://schemas.microsoft.com/office/drawing/2014/main" id="{34AC90F9-9281-0847-B8B6-7B132A4BC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6" y="1737042"/>
            <a:ext cx="6870672" cy="1907243"/>
          </a:xfrm>
          <a:prstGeom prst="rect">
            <a:avLst/>
          </a:prstGeom>
        </p:spPr>
      </p:pic>
      <p:pic>
        <p:nvPicPr>
          <p:cNvPr id="4" name="Picture 3" descr="Screenshot of the real-time data provided on the Quantified Toilets website.">
            <a:extLst>
              <a:ext uri="{FF2B5EF4-FFF2-40B4-BE49-F238E27FC236}">
                <a16:creationId xmlns:a16="http://schemas.microsoft.com/office/drawing/2014/main" id="{E9AD9651-FDE0-E54D-9029-375FB2FB36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2" y="3857305"/>
            <a:ext cx="4584700" cy="2362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B499AB-D493-B74D-81DA-762D6AE41F68}"/>
              </a:ext>
            </a:extLst>
          </p:cNvPr>
          <p:cNvSpPr txBox="1"/>
          <p:nvPr/>
        </p:nvSpPr>
        <p:spPr>
          <a:xfrm>
            <a:off x="683568" y="6356350"/>
            <a:ext cx="27601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Courtesy of </a:t>
            </a:r>
            <a:r>
              <a:rPr lang="en-US" sz="1200" dirty="0">
                <a:hlinkClick r:id="rId5"/>
              </a:rPr>
              <a:t>Quantified Toilets</a:t>
            </a:r>
            <a:endParaRPr lang="en-US" sz="120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8B2F142-AC22-4548-8E92-874DA5965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www.id-book.com </a:t>
            </a:r>
          </a:p>
        </p:txBody>
      </p:sp>
    </p:spTree>
    <p:extLst>
      <p:ext uri="{BB962C8B-B14F-4D97-AF65-F5344CB8AC3E}">
        <p14:creationId xmlns:p14="http://schemas.microsoft.com/office/powerpoint/2010/main" val="14508140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7F896-D9A5-2244-9285-085FD96B2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Students’ activity</a:t>
            </a:r>
          </a:p>
        </p:txBody>
      </p:sp>
      <p:pic>
        <p:nvPicPr>
          <p:cNvPr id="4" name="Picture 3" descr="Graphical representation of student's activity, sleep, and attendance levels against deadlines during a term.">
            <a:extLst>
              <a:ext uri="{FF2B5EF4-FFF2-40B4-BE49-F238E27FC236}">
                <a16:creationId xmlns:a16="http://schemas.microsoft.com/office/drawing/2014/main" id="{DFF5223D-7630-BE4E-89A8-444BB2F62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577750"/>
            <a:ext cx="7605911" cy="3702500"/>
          </a:xfrm>
          <a:prstGeom prst="rect">
            <a:avLst/>
          </a:prstGeom>
        </p:spPr>
      </p:pic>
      <p:sp>
        <p:nvSpPr>
          <p:cNvPr id="5" name="Rectangle 4" descr="Graphical representation of student's activity, sleep, and attendance levels against deadlines during a term.">
            <a:extLst>
              <a:ext uri="{FF2B5EF4-FFF2-40B4-BE49-F238E27FC236}">
                <a16:creationId xmlns:a16="http://schemas.microsoft.com/office/drawing/2014/main" id="{7E068D31-2562-F74C-BFD5-59A39E384025}"/>
              </a:ext>
            </a:extLst>
          </p:cNvPr>
          <p:cNvSpPr/>
          <p:nvPr/>
        </p:nvSpPr>
        <p:spPr>
          <a:xfrm>
            <a:off x="963953" y="5733256"/>
            <a:ext cx="3219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Source</a:t>
            </a:r>
            <a:r>
              <a:rPr lang="en-US" dirty="0"/>
              <a:t>: </a:t>
            </a:r>
            <a:r>
              <a:rPr lang="en-US" dirty="0">
                <a:hlinkClick r:id="rId4"/>
              </a:rPr>
              <a:t>StudentLife Study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8E9CD2A-3AA1-DA41-A184-1C7C4B443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www.id-book.com </a:t>
            </a:r>
          </a:p>
        </p:txBody>
      </p:sp>
    </p:spTree>
    <p:extLst>
      <p:ext uri="{BB962C8B-B14F-4D97-AF65-F5344CB8AC3E}">
        <p14:creationId xmlns:p14="http://schemas.microsoft.com/office/powerpoint/2010/main" val="2987807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6F018-42CD-774C-AECA-5A4E65260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706090"/>
          </a:xfrm>
        </p:spPr>
        <p:txBody>
          <a:bodyPr>
            <a:normAutofit fontScale="90000"/>
          </a:bodyPr>
          <a:lstStyle/>
          <a:p>
            <a:r>
              <a:rPr lang="en-US" noProof="0" dirty="0"/>
              <a:t>Activity</a:t>
            </a:r>
          </a:p>
        </p:txBody>
      </p:sp>
      <p:pic>
        <p:nvPicPr>
          <p:cNvPr id="4" name="Picture 3" descr="Graphical representation of student behavioral measures over the course of a term.">
            <a:extLst>
              <a:ext uri="{FF2B5EF4-FFF2-40B4-BE49-F238E27FC236}">
                <a16:creationId xmlns:a16="http://schemas.microsoft.com/office/drawing/2014/main" id="{D7E57B7D-FECB-9448-82D7-C01E9C863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1159451"/>
            <a:ext cx="4927595" cy="5018176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16C98F7-F056-2F44-8224-800BA7003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www.id-book.com </a:t>
            </a:r>
          </a:p>
        </p:txBody>
      </p:sp>
      <p:sp>
        <p:nvSpPr>
          <p:cNvPr id="8" name="Rectangle 7" descr="Graphical representation of student's activity, sleep, and attendance levels against deadlines during a term.">
            <a:extLst>
              <a:ext uri="{FF2B5EF4-FFF2-40B4-BE49-F238E27FC236}">
                <a16:creationId xmlns:a16="http://schemas.microsoft.com/office/drawing/2014/main" id="{59089849-B42C-BE4C-B174-DCD1DE9B5F9B}"/>
              </a:ext>
            </a:extLst>
          </p:cNvPr>
          <p:cNvSpPr/>
          <p:nvPr/>
        </p:nvSpPr>
        <p:spPr>
          <a:xfrm>
            <a:off x="611560" y="6169580"/>
            <a:ext cx="28956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Source</a:t>
            </a:r>
            <a:r>
              <a:rPr lang="en-US" dirty="0"/>
              <a:t>: </a:t>
            </a:r>
            <a:r>
              <a:rPr lang="en-US" dirty="0">
                <a:hlinkClick r:id="rId4"/>
              </a:rPr>
              <a:t>StudentLife Study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0136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5FCE0-D7C1-8442-9DEE-164FAF0BF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4500"/>
            <a:ext cx="8229600" cy="753668"/>
          </a:xfrm>
        </p:spPr>
        <p:txBody>
          <a:bodyPr>
            <a:normAutofit fontScale="90000"/>
          </a:bodyPr>
          <a:lstStyle/>
          <a:p>
            <a:r>
              <a:rPr lang="en-US" noProof="0" dirty="0"/>
              <a:t>Visualizing and exploring data</a:t>
            </a:r>
          </a:p>
        </p:txBody>
      </p:sp>
      <p:pic>
        <p:nvPicPr>
          <p:cNvPr id="4" name="Picture 3" descr="Chart illustration of a simplified path for data to be meaningful.">
            <a:extLst>
              <a:ext uri="{FF2B5EF4-FFF2-40B4-BE49-F238E27FC236}">
                <a16:creationId xmlns:a16="http://schemas.microsoft.com/office/drawing/2014/main" id="{1BB3FAED-7740-EB4A-8EA9-D8FD27146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2014339"/>
            <a:ext cx="6186380" cy="36608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29C468-B9EF-AC45-90BD-184A20E5B61E}"/>
              </a:ext>
            </a:extLst>
          </p:cNvPr>
          <p:cNvSpPr txBox="1"/>
          <p:nvPr/>
        </p:nvSpPr>
        <p:spPr>
          <a:xfrm>
            <a:off x="457200" y="1289040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 simplified path for data to be meaningful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D7ADF9-35E7-554F-9850-DA2039659354}"/>
              </a:ext>
            </a:extLst>
          </p:cNvPr>
          <p:cNvSpPr txBox="1"/>
          <p:nvPr/>
        </p:nvSpPr>
        <p:spPr>
          <a:xfrm>
            <a:off x="457200" y="5877272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Source</a:t>
            </a:r>
            <a:r>
              <a:rPr lang="en-US" dirty="0"/>
              <a:t>: Used courtesy of Dr. Artur Lugmyr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723F4A-B90E-6546-80C1-A21B0380D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www.id-book.com </a:t>
            </a:r>
          </a:p>
        </p:txBody>
      </p:sp>
    </p:spTree>
    <p:extLst>
      <p:ext uri="{BB962C8B-B14F-4D97-AF65-F5344CB8AC3E}">
        <p14:creationId xmlns:p14="http://schemas.microsoft.com/office/powerpoint/2010/main" val="497362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F64ED-756C-494E-93D8-8D0CBAC41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Market map of stocks</a:t>
            </a:r>
          </a:p>
        </p:txBody>
      </p:sp>
      <p:pic>
        <p:nvPicPr>
          <p:cNvPr id="4" name="Picture 3" descr="Screenshot of a market map of the S&amp;P 500, which is a financial index for stocks.">
            <a:extLst>
              <a:ext uri="{FF2B5EF4-FFF2-40B4-BE49-F238E27FC236}">
                <a16:creationId xmlns:a16="http://schemas.microsoft.com/office/drawing/2014/main" id="{323FDAC0-C676-2F42-A073-3B549DE49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3159" y="1712673"/>
            <a:ext cx="6137682" cy="367240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D60D24D-B4F2-2A40-8DEA-99703F4502E8}"/>
              </a:ext>
            </a:extLst>
          </p:cNvPr>
          <p:cNvSpPr/>
          <p:nvPr/>
        </p:nvSpPr>
        <p:spPr>
          <a:xfrm>
            <a:off x="1503159" y="5589240"/>
            <a:ext cx="4292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Source</a:t>
            </a:r>
            <a:r>
              <a:rPr lang="en-US" dirty="0"/>
              <a:t>: Used courtesy of </a:t>
            </a:r>
            <a:r>
              <a:rPr lang="en-US" dirty="0">
                <a:hlinkClick r:id="rId4"/>
              </a:rPr>
              <a:t>FINVIZ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312454A-9CB3-6046-A198-9F5DADB11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www.id-book.com </a:t>
            </a:r>
          </a:p>
        </p:txBody>
      </p:sp>
    </p:spTree>
    <p:extLst>
      <p:ext uri="{BB962C8B-B14F-4D97-AF65-F5344CB8AC3E}">
        <p14:creationId xmlns:p14="http://schemas.microsoft.com/office/powerpoint/2010/main" val="3394942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F64ED-756C-494E-93D8-8D0CBAC41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noProof="0" dirty="0"/>
              <a:t>Visualization of different sounds including birds and insects</a:t>
            </a:r>
          </a:p>
        </p:txBody>
      </p:sp>
      <p:pic>
        <p:nvPicPr>
          <p:cNvPr id="4" name="Picture 3" descr="Screenshot of visualization of different sounds, including birds, owls, and insects, from three areas of Australia that are displayed so they can be interpreted and compared.">
            <a:extLst>
              <a:ext uri="{FF2B5EF4-FFF2-40B4-BE49-F238E27FC236}">
                <a16:creationId xmlns:a16="http://schemas.microsoft.com/office/drawing/2014/main" id="{AB806D90-1806-0648-9284-97B2362A9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477" y="1878224"/>
            <a:ext cx="7009046" cy="3601871"/>
          </a:xfrm>
          <a:prstGeom prst="rect">
            <a:avLst/>
          </a:prstGeom>
        </p:spPr>
      </p:pic>
      <p:sp>
        <p:nvSpPr>
          <p:cNvPr id="5" name="Rectangle 4" descr="Screenshot of visualization of different sounds, including birds, owls, and insects, from three areas of Australia that are displayed so they can be interpreted and compared.">
            <a:extLst>
              <a:ext uri="{FF2B5EF4-FFF2-40B4-BE49-F238E27FC236}">
                <a16:creationId xmlns:a16="http://schemas.microsoft.com/office/drawing/2014/main" id="{EDF67F5D-7098-184A-8CF1-4C96ACF6FD8E}"/>
              </a:ext>
            </a:extLst>
          </p:cNvPr>
          <p:cNvSpPr/>
          <p:nvPr/>
        </p:nvSpPr>
        <p:spPr>
          <a:xfrm>
            <a:off x="457200" y="5756015"/>
            <a:ext cx="8443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Source</a:t>
            </a:r>
            <a:r>
              <a:rPr lang="en-US" dirty="0"/>
              <a:t>: Used courtesy of Oliver et al., 2018. Permission from </a:t>
            </a:r>
            <a:r>
              <a:rPr lang="en-US" dirty="0">
                <a:hlinkClick r:id="rId4"/>
              </a:rPr>
              <a:t>ACM Publications</a:t>
            </a:r>
            <a:r>
              <a:rPr lang="en-US" dirty="0"/>
              <a:t>.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C081E1F-D748-3A4A-ACC1-CCFBAA52F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www.id-book.com </a:t>
            </a:r>
          </a:p>
        </p:txBody>
      </p:sp>
    </p:spTree>
    <p:extLst>
      <p:ext uri="{BB962C8B-B14F-4D97-AF65-F5344CB8AC3E}">
        <p14:creationId xmlns:p14="http://schemas.microsoft.com/office/powerpoint/2010/main" val="31730435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F64ED-756C-494E-93D8-8D0CBAC41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0956" y="276899"/>
            <a:ext cx="7139136" cy="1143000"/>
          </a:xfrm>
        </p:spPr>
        <p:txBody>
          <a:bodyPr>
            <a:normAutofit fontScale="90000"/>
          </a:bodyPr>
          <a:lstStyle/>
          <a:p>
            <a:r>
              <a:rPr lang="en-US" noProof="0" dirty="0"/>
              <a:t>Dashboard showing changes in sales information</a:t>
            </a:r>
          </a:p>
        </p:txBody>
      </p:sp>
      <p:pic>
        <p:nvPicPr>
          <p:cNvPr id="4" name="Picture 3" descr="Screenshot of a dashboard that was created to show changes in sales information.">
            <a:extLst>
              <a:ext uri="{FF2B5EF4-FFF2-40B4-BE49-F238E27FC236}">
                <a16:creationId xmlns:a16="http://schemas.microsoft.com/office/drawing/2014/main" id="{670A2297-C01A-7045-90DD-C6EACB5A9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065" y="1916831"/>
            <a:ext cx="6532919" cy="3746023"/>
          </a:xfrm>
          <a:prstGeom prst="rect">
            <a:avLst/>
          </a:prstGeom>
        </p:spPr>
      </p:pic>
      <p:sp>
        <p:nvSpPr>
          <p:cNvPr id="5" name="Rectangle 4" descr="Screenshot of a dashboard that was created to show changes in sales information.">
            <a:extLst>
              <a:ext uri="{FF2B5EF4-FFF2-40B4-BE49-F238E27FC236}">
                <a16:creationId xmlns:a16="http://schemas.microsoft.com/office/drawing/2014/main" id="{49ED1589-0953-314A-B220-7E5AF1F64748}"/>
              </a:ext>
            </a:extLst>
          </p:cNvPr>
          <p:cNvSpPr/>
          <p:nvPr/>
        </p:nvSpPr>
        <p:spPr>
          <a:xfrm>
            <a:off x="1447800" y="5732602"/>
            <a:ext cx="62925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Source</a:t>
            </a:r>
            <a:r>
              <a:rPr lang="en-US" dirty="0"/>
              <a:t>: </a:t>
            </a:r>
            <a:r>
              <a:rPr lang="en-US" dirty="0">
                <a:hlinkClick r:id="rId4"/>
              </a:rPr>
              <a:t>Zoho Analytics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5F6E6D8-069D-2845-9DF5-BF1FF533A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www.id-book.com </a:t>
            </a:r>
          </a:p>
        </p:txBody>
      </p:sp>
    </p:spTree>
    <p:extLst>
      <p:ext uri="{BB962C8B-B14F-4D97-AF65-F5344CB8AC3E}">
        <p14:creationId xmlns:p14="http://schemas.microsoft.com/office/powerpoint/2010/main" val="27389663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F64ED-756C-494E-93D8-8D0CBAC41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Interactive graphic using D3</a:t>
            </a:r>
          </a:p>
        </p:txBody>
      </p:sp>
      <p:pic>
        <p:nvPicPr>
          <p:cNvPr id="4" name="Picture 3" descr="Schematic illustration of an interactive graphic produced using D3 for the New York Times. It depicts the tax rate paid by the different kinds of companies that form the S&amp;P 500 financial index.">
            <a:extLst>
              <a:ext uri="{FF2B5EF4-FFF2-40B4-BE49-F238E27FC236}">
                <a16:creationId xmlns:a16="http://schemas.microsoft.com/office/drawing/2014/main" id="{D315AD1A-241F-FF40-AC1C-6B88DD48A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060848"/>
            <a:ext cx="8281050" cy="32282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D002025-1896-C340-901A-3B095E786C61}"/>
              </a:ext>
            </a:extLst>
          </p:cNvPr>
          <p:cNvSpPr/>
          <p:nvPr/>
        </p:nvSpPr>
        <p:spPr>
          <a:xfrm>
            <a:off x="457200" y="5747598"/>
            <a:ext cx="822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Source</a:t>
            </a:r>
            <a:r>
              <a:rPr lang="en-US" dirty="0"/>
              <a:t>: Reproduced with permission from </a:t>
            </a:r>
            <a:r>
              <a:rPr lang="en-US" dirty="0">
                <a:hlinkClick r:id="rId4"/>
              </a:rPr>
              <a:t>PARS International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7A5E2A9-92F5-1746-AB89-0FFD9ABDE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www.id-book.com </a:t>
            </a:r>
          </a:p>
        </p:txBody>
      </p:sp>
    </p:spTree>
    <p:extLst>
      <p:ext uri="{BB962C8B-B14F-4D97-AF65-F5344CB8AC3E}">
        <p14:creationId xmlns:p14="http://schemas.microsoft.com/office/powerpoint/2010/main" val="19474070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56A4B-DC3E-9342-8DFB-91AD7BDA7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Exemplar dashboards</a:t>
            </a:r>
          </a:p>
        </p:txBody>
      </p:sp>
      <p:pic>
        <p:nvPicPr>
          <p:cNvPr id="4" name="Picture 3" descr="Exemplar dashboards: Dashboard 1 and Dashboard 5 specifically target decision-making, while Dashboard 3 and Dashboard 4 target consumer awareness. Dashboard 2 represents the quantified self (such as a smart home), while Dashboard 6 represents those dashboards targeting communication. Dashboard 7 captures some novel extensions of traditional dashboards.">
            <a:extLst>
              <a:ext uri="{FF2B5EF4-FFF2-40B4-BE49-F238E27FC236}">
                <a16:creationId xmlns:a16="http://schemas.microsoft.com/office/drawing/2014/main" id="{01001318-4E92-7A42-AF62-7874E09C71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162" y="1459994"/>
            <a:ext cx="8114638" cy="4338297"/>
          </a:xfrm>
          <a:prstGeom prst="rect">
            <a:avLst/>
          </a:prstGeom>
        </p:spPr>
      </p:pic>
      <p:sp>
        <p:nvSpPr>
          <p:cNvPr id="5" name="Rectangle 4" descr="Exemplar dashboards: Dashboard 1 and Dashboard 5 specifically target decision-making, while Dashboard 3 and Dashboard 4 target consumer awareness. Dashboard 2 represents the quantified self (such as a smart home), while Dashboard 6 represents those dashboards targeting communication. Dashboard 7 captures some novel extensions of traditional dashboards.">
            <a:extLst>
              <a:ext uri="{FF2B5EF4-FFF2-40B4-BE49-F238E27FC236}">
                <a16:creationId xmlns:a16="http://schemas.microsoft.com/office/drawing/2014/main" id="{28BAD405-71D3-9342-9B0A-1CAC1B3FD9B1}"/>
              </a:ext>
            </a:extLst>
          </p:cNvPr>
          <p:cNvSpPr/>
          <p:nvPr/>
        </p:nvSpPr>
        <p:spPr>
          <a:xfrm>
            <a:off x="572162" y="5840648"/>
            <a:ext cx="81146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Source</a:t>
            </a:r>
            <a:r>
              <a:rPr lang="en-US" dirty="0"/>
              <a:t>: Sarikaya et al., 2018. Graph 1. Reproduced with permission of </a:t>
            </a:r>
            <a:r>
              <a:rPr lang="en-US" dirty="0">
                <a:hlinkClick r:id="rId4"/>
              </a:rPr>
              <a:t>IEEE</a:t>
            </a:r>
            <a:r>
              <a:rPr lang="en-US" dirty="0"/>
              <a:t>.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85350DF-B455-DD4A-84F3-E19B29C27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www.id-book.com </a:t>
            </a:r>
          </a:p>
        </p:txBody>
      </p:sp>
    </p:spTree>
    <p:extLst>
      <p:ext uri="{BB962C8B-B14F-4D97-AF65-F5344CB8AC3E}">
        <p14:creationId xmlns:p14="http://schemas.microsoft.com/office/powerpoint/2010/main" val="25492307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12003-9624-3C46-AF98-DA0E1F2C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76664"/>
          </a:xfrm>
        </p:spPr>
        <p:txBody>
          <a:bodyPr/>
          <a:lstStyle/>
          <a:p>
            <a:r>
              <a:rPr lang="en-US" noProof="0" dirty="0"/>
              <a:t>Weather data</a:t>
            </a:r>
          </a:p>
        </p:txBody>
      </p:sp>
      <p:pic>
        <p:nvPicPr>
          <p:cNvPr id="4" name="Picture 3" descr="Screenshot of (a) actual weather data and (b) a wundermap of the same area and time.">
            <a:extLst>
              <a:ext uri="{FF2B5EF4-FFF2-40B4-BE49-F238E27FC236}">
                <a16:creationId xmlns:a16="http://schemas.microsoft.com/office/drawing/2014/main" id="{28244EAA-C7B3-1C41-BBD1-0619F663B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1401208"/>
            <a:ext cx="3948534" cy="45282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31ABE5C-FE2F-8D48-99DD-49EEC549736F}"/>
              </a:ext>
            </a:extLst>
          </p:cNvPr>
          <p:cNvSpPr/>
          <p:nvPr/>
        </p:nvSpPr>
        <p:spPr>
          <a:xfrm>
            <a:off x="1331640" y="5997341"/>
            <a:ext cx="39485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Source: </a:t>
            </a:r>
            <a:r>
              <a:rPr lang="en-US" dirty="0">
                <a:hlinkClick r:id="rId4"/>
              </a:rPr>
              <a:t>Weather Underground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42AEA7-5A1A-A34F-8EBF-EAEB771B8851}"/>
              </a:ext>
            </a:extLst>
          </p:cNvPr>
          <p:cNvSpPr txBox="1"/>
          <p:nvPr/>
        </p:nvSpPr>
        <p:spPr>
          <a:xfrm>
            <a:off x="5508104" y="1401208"/>
            <a:ext cx="3178696" cy="3457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(a) Actual weather data</a:t>
            </a:r>
          </a:p>
          <a:p>
            <a:pPr>
              <a:spcBef>
                <a:spcPts val="3200"/>
              </a:spcBef>
            </a:pPr>
            <a:r>
              <a:rPr lang="en-US" sz="3200" dirty="0"/>
              <a:t>(b) Wundermap of data from  the same area at the same time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363035-281D-CA4B-B534-7B6E98D15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www.id-book.com </a:t>
            </a:r>
          </a:p>
        </p:txBody>
      </p:sp>
    </p:spTree>
    <p:extLst>
      <p:ext uri="{BB962C8B-B14F-4D97-AF65-F5344CB8AC3E}">
        <p14:creationId xmlns:p14="http://schemas.microsoft.com/office/powerpoint/2010/main" val="36318508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spcBef>
                <a:spcPts val="1500"/>
              </a:spcBef>
            </a:pPr>
            <a:r>
              <a:rPr lang="en-US" noProof="0" dirty="0"/>
              <a:t>Provide an overview of some potential impacts of data at scale</a:t>
            </a:r>
          </a:p>
          <a:p>
            <a:pPr>
              <a:spcBef>
                <a:spcPts val="1500"/>
              </a:spcBef>
            </a:pPr>
            <a:r>
              <a:rPr lang="en-US" noProof="0" dirty="0"/>
              <a:t>Introduce key methods for collecting data at scale</a:t>
            </a:r>
          </a:p>
          <a:p>
            <a:pPr>
              <a:spcBef>
                <a:spcPts val="1500"/>
              </a:spcBef>
            </a:pPr>
            <a:r>
              <a:rPr lang="en-US" noProof="0" dirty="0"/>
              <a:t>Discuss how to make data at scale meaningful </a:t>
            </a:r>
          </a:p>
          <a:p>
            <a:pPr>
              <a:spcBef>
                <a:spcPts val="1500"/>
              </a:spcBef>
            </a:pPr>
            <a:r>
              <a:rPr lang="en-US" noProof="0" dirty="0"/>
              <a:t>Review the key methods for visualizing and exploring data at scale</a:t>
            </a:r>
          </a:p>
          <a:p>
            <a:pPr>
              <a:spcBef>
                <a:spcPts val="1500"/>
              </a:spcBef>
            </a:pPr>
            <a:r>
              <a:rPr lang="en-US" noProof="0" dirty="0"/>
              <a:t>Introduce design principles for making data at scale ethical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311E27-6FE5-0A45-9A10-99EC65E8C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www.id-book.com </a:t>
            </a:r>
          </a:p>
        </p:txBody>
      </p:sp>
    </p:spTree>
    <p:extLst>
      <p:ext uri="{BB962C8B-B14F-4D97-AF65-F5344CB8AC3E}">
        <p14:creationId xmlns:p14="http://schemas.microsoft.com/office/powerpoint/2010/main" val="21249725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E4520-3A60-194E-A3A7-BEA91E338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456" y="274340"/>
            <a:ext cx="6707088" cy="1143000"/>
          </a:xfrm>
        </p:spPr>
        <p:txBody>
          <a:bodyPr>
            <a:normAutofit fontScale="90000"/>
          </a:bodyPr>
          <a:lstStyle/>
          <a:p>
            <a:r>
              <a:rPr lang="en-US" noProof="0" dirty="0"/>
              <a:t>Two different visualizations of bat call data </a:t>
            </a:r>
          </a:p>
        </p:txBody>
      </p:sp>
      <p:pic>
        <p:nvPicPr>
          <p:cNvPr id="4" name="Picture 3" descr="Screenshot of bat call data was made accessible (a) to the general public via an interactive visualization and (b) as a spectrogram intended for environmental scientists.">
            <a:extLst>
              <a:ext uri="{FF2B5EF4-FFF2-40B4-BE49-F238E27FC236}">
                <a16:creationId xmlns:a16="http://schemas.microsoft.com/office/drawing/2014/main" id="{19D87AD2-250D-684C-830A-B6F201A8B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505826"/>
            <a:ext cx="4392488" cy="43438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CD2F949-4A2F-4B4B-925D-F885AA4C7137}"/>
              </a:ext>
            </a:extLst>
          </p:cNvPr>
          <p:cNvSpPr/>
          <p:nvPr/>
        </p:nvSpPr>
        <p:spPr>
          <a:xfrm>
            <a:off x="107504" y="5918331"/>
            <a:ext cx="87129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Source</a:t>
            </a:r>
            <a:r>
              <a:rPr lang="en-US" dirty="0"/>
              <a:t>: (a) Used courtesy of Matej Kaninsky; (b) Used courtesy of Sarah Gallacher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4F0168-ECB9-1046-B8C6-D3F9C07FA225}"/>
              </a:ext>
            </a:extLst>
          </p:cNvPr>
          <p:cNvSpPr txBox="1"/>
          <p:nvPr/>
        </p:nvSpPr>
        <p:spPr>
          <a:xfrm>
            <a:off x="5652121" y="1560250"/>
            <a:ext cx="316835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Both"/>
            </a:pPr>
            <a:r>
              <a:rPr lang="en-US" sz="2600" dirty="0"/>
              <a:t> General visualization</a:t>
            </a:r>
            <a:br>
              <a:rPr lang="en-US" sz="2600" dirty="0"/>
            </a:br>
            <a:r>
              <a:rPr lang="en-US" sz="2600" dirty="0"/>
              <a:t>for the public</a:t>
            </a:r>
          </a:p>
          <a:p>
            <a:r>
              <a:rPr lang="en-US" sz="2600" dirty="0"/>
              <a:t>(b) Spectrogram for</a:t>
            </a:r>
            <a:br>
              <a:rPr lang="en-US" sz="2600" dirty="0"/>
            </a:br>
            <a:r>
              <a:rPr lang="en-US" sz="2600" dirty="0"/>
              <a:t>scientists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737C82-4405-D240-8C53-7A08C125C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www.id-book.com </a:t>
            </a:r>
          </a:p>
        </p:txBody>
      </p:sp>
    </p:spTree>
    <p:extLst>
      <p:ext uri="{BB962C8B-B14F-4D97-AF65-F5344CB8AC3E}">
        <p14:creationId xmlns:p14="http://schemas.microsoft.com/office/powerpoint/2010/main" val="25863191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E4520-3A60-194E-A3A7-BEA91E338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noProof="0" dirty="0"/>
              <a:t>Graphical display of average daily energy consumption for a building</a:t>
            </a:r>
          </a:p>
        </p:txBody>
      </p:sp>
      <p:pic>
        <p:nvPicPr>
          <p:cNvPr id="4" name="Picture 3" descr="Screenshot of average daily energy consumption depicted on a public display for a building at the University of Melbourne.">
            <a:extLst>
              <a:ext uri="{FF2B5EF4-FFF2-40B4-BE49-F238E27FC236}">
                <a16:creationId xmlns:a16="http://schemas.microsoft.com/office/drawing/2014/main" id="{D3A25895-567E-FC46-B784-14D9F7203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0914" y="1700808"/>
            <a:ext cx="5934154" cy="41044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554ED1-8FB3-D64C-801D-01EA195BBBA6}"/>
              </a:ext>
            </a:extLst>
          </p:cNvPr>
          <p:cNvSpPr txBox="1"/>
          <p:nvPr/>
        </p:nvSpPr>
        <p:spPr>
          <a:xfrm>
            <a:off x="1606040" y="5896141"/>
            <a:ext cx="2725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Source</a:t>
            </a:r>
            <a:r>
              <a:rPr lang="en-US" dirty="0"/>
              <a:t>: Yvonne Rogers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F6739E3-12DD-5A48-A49D-75660FDBB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www.id-book.com </a:t>
            </a:r>
          </a:p>
        </p:txBody>
      </p:sp>
    </p:spTree>
    <p:extLst>
      <p:ext uri="{BB962C8B-B14F-4D97-AF65-F5344CB8AC3E}">
        <p14:creationId xmlns:p14="http://schemas.microsoft.com/office/powerpoint/2010/main" val="27024725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E4520-3A60-194E-A3A7-BEA91E338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noProof="0" dirty="0"/>
              <a:t>DeepCam’s face-tracking software</a:t>
            </a:r>
          </a:p>
        </p:txBody>
      </p:sp>
      <p:pic>
        <p:nvPicPr>
          <p:cNvPr id="4" name="Picture 3" descr="Photo depicts DeepCam's face-tracking software used in a store that captures the face of a woman who is shopping.">
            <a:extLst>
              <a:ext uri="{FF2B5EF4-FFF2-40B4-BE49-F238E27FC236}">
                <a16:creationId xmlns:a16="http://schemas.microsoft.com/office/drawing/2014/main" id="{8B59E91A-1CC1-FB4C-A448-248476BE9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693" y="1928776"/>
            <a:ext cx="7420614" cy="39164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3F9BD4-4986-6E44-8651-B18CB4DB4A07}"/>
              </a:ext>
            </a:extLst>
          </p:cNvPr>
          <p:cNvSpPr txBox="1"/>
          <p:nvPr/>
        </p:nvSpPr>
        <p:spPr>
          <a:xfrm>
            <a:off x="861693" y="5995102"/>
            <a:ext cx="2262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Source</a:t>
            </a:r>
            <a:r>
              <a:rPr lang="en-US" dirty="0"/>
              <a:t>: </a:t>
            </a:r>
            <a:r>
              <a:rPr lang="en-US" dirty="0">
                <a:hlinkClick r:id="rId4"/>
              </a:rPr>
              <a:t>DeepCam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D6C5BEF-2361-A440-AB48-6861B047B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www.id-book.com </a:t>
            </a:r>
          </a:p>
        </p:txBody>
      </p:sp>
    </p:spTree>
    <p:extLst>
      <p:ext uri="{BB962C8B-B14F-4D97-AF65-F5344CB8AC3E}">
        <p14:creationId xmlns:p14="http://schemas.microsoft.com/office/powerpoint/2010/main" val="31892178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457200"/>
            <a:ext cx="77724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hangingPunct="1"/>
            <a:r>
              <a:rPr lang="en-US" sz="3800" noProof="0" dirty="0"/>
              <a:t>Data ethics principles (FATE)</a:t>
            </a:r>
          </a:p>
        </p:txBody>
      </p:sp>
      <p:sp>
        <p:nvSpPr>
          <p:cNvPr id="2560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3568" y="1772816"/>
            <a:ext cx="7772400" cy="4330824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90000"/>
              </a:lnSpc>
              <a:spcBef>
                <a:spcPts val="2400"/>
              </a:spcBef>
              <a:buNone/>
            </a:pPr>
            <a:r>
              <a:rPr lang="en-US" sz="11200" b="1" u="sng" noProof="0" dirty="0">
                <a:solidFill>
                  <a:schemeClr val="accent6">
                    <a:lumMod val="75000"/>
                  </a:schemeClr>
                </a:solidFill>
              </a:rPr>
              <a:t>F</a:t>
            </a:r>
            <a:r>
              <a:rPr lang="en-US" sz="11200" b="1" noProof="0" dirty="0"/>
              <a:t>airness</a:t>
            </a:r>
            <a:r>
              <a:rPr lang="en-US" sz="11200" noProof="0" dirty="0"/>
              <a:t>: Is the treatment just and without favoritism or discrimination?</a:t>
            </a:r>
          </a:p>
          <a:p>
            <a:pPr marL="0" indent="0">
              <a:lnSpc>
                <a:spcPct val="90000"/>
              </a:lnSpc>
              <a:spcBef>
                <a:spcPts val="2400"/>
              </a:spcBef>
              <a:buNone/>
            </a:pPr>
            <a:r>
              <a:rPr lang="en-US" sz="11200" b="1" u="sng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11200" b="1" noProof="0" dirty="0"/>
              <a:t>ccountability</a:t>
            </a:r>
            <a:r>
              <a:rPr lang="en-US" sz="11200" noProof="0" dirty="0"/>
              <a:t>: Is the data accurate and correct?</a:t>
            </a:r>
          </a:p>
          <a:p>
            <a:pPr marL="0" indent="0">
              <a:lnSpc>
                <a:spcPct val="90000"/>
              </a:lnSpc>
              <a:spcBef>
                <a:spcPts val="2400"/>
              </a:spcBef>
              <a:buNone/>
            </a:pPr>
            <a:r>
              <a:rPr lang="en-US" sz="11200" b="1" u="sng" dirty="0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en-US" sz="11200" b="1" noProof="0" dirty="0"/>
              <a:t>ransparency</a:t>
            </a:r>
            <a:r>
              <a:rPr lang="en-US" sz="11200" noProof="0" dirty="0"/>
              <a:t>: Are the decisions being made by a system visible?</a:t>
            </a:r>
          </a:p>
          <a:p>
            <a:pPr marL="0" indent="0">
              <a:lnSpc>
                <a:spcPct val="90000"/>
              </a:lnSpc>
              <a:spcBef>
                <a:spcPts val="2400"/>
              </a:spcBef>
              <a:buNone/>
            </a:pPr>
            <a:r>
              <a:rPr lang="en-US" sz="11200" b="1" u="sng" dirty="0">
                <a:solidFill>
                  <a:schemeClr val="accent6">
                    <a:lumMod val="75000"/>
                  </a:schemeClr>
                </a:solidFill>
              </a:rPr>
              <a:t>E</a:t>
            </a:r>
            <a:r>
              <a:rPr lang="en-US" sz="11200" b="1" noProof="0" dirty="0"/>
              <a:t>xplainability</a:t>
            </a:r>
            <a:r>
              <a:rPr lang="en-US" sz="11200" noProof="0" dirty="0"/>
              <a:t>: Can people understand the explanations provided by the system?</a:t>
            </a:r>
          </a:p>
          <a:p>
            <a:pPr marL="0" indent="0">
              <a:lnSpc>
                <a:spcPct val="90000"/>
              </a:lnSpc>
              <a:spcBef>
                <a:spcPts val="2400"/>
              </a:spcBef>
              <a:buNone/>
            </a:pPr>
            <a:r>
              <a:rPr lang="en-US" sz="11200" noProof="0" dirty="0"/>
              <a:t>The goal of </a:t>
            </a:r>
            <a:r>
              <a:rPr lang="en-US" sz="11200" b="1" noProof="0" dirty="0">
                <a:solidFill>
                  <a:schemeClr val="accent6">
                    <a:lumMod val="75000"/>
                  </a:schemeClr>
                </a:solidFill>
              </a:rPr>
              <a:t>FATE</a:t>
            </a:r>
            <a:r>
              <a:rPr lang="en-US" sz="11200" b="1" noProof="0" dirty="0"/>
              <a:t> </a:t>
            </a:r>
            <a:r>
              <a:rPr lang="en-US" sz="11200" noProof="0" dirty="0"/>
              <a:t>is</a:t>
            </a:r>
            <a:r>
              <a:rPr lang="en-US" sz="11200" b="1" noProof="0" dirty="0"/>
              <a:t> </a:t>
            </a:r>
            <a:r>
              <a:rPr lang="en-US" sz="11200" noProof="0" dirty="0"/>
              <a:t>to make decisions made by computer systems just and fair.</a:t>
            </a:r>
          </a:p>
          <a:p>
            <a:pPr marL="0" indent="0">
              <a:lnSpc>
                <a:spcPct val="90000"/>
              </a:lnSpc>
              <a:buNone/>
            </a:pPr>
            <a:endParaRPr lang="en-US" sz="2800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09B079-FA3A-4848-8E82-5C3507EAA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www.id-book.com </a:t>
            </a:r>
          </a:p>
        </p:txBody>
      </p:sp>
    </p:spTree>
    <p:extLst>
      <p:ext uri="{BB962C8B-B14F-4D97-AF65-F5344CB8AC3E}">
        <p14:creationId xmlns:p14="http://schemas.microsoft.com/office/powerpoint/2010/main" val="3299544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Summary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09575" y="1196752"/>
            <a:ext cx="8686800" cy="5071294"/>
          </a:xfrm>
        </p:spPr>
        <p:txBody>
          <a:bodyPr>
            <a:noAutofit/>
          </a:bodyPr>
          <a:lstStyle/>
          <a:p>
            <a:r>
              <a:rPr lang="en-US" sz="2600" noProof="0" dirty="0"/>
              <a:t>This chapter discussed how data at scale is collected, analyzed, and communicated.</a:t>
            </a:r>
          </a:p>
          <a:p>
            <a:pPr>
              <a:spcBef>
                <a:spcPts val="1200"/>
              </a:spcBef>
            </a:pPr>
            <a:r>
              <a:rPr lang="en-US" sz="2600" noProof="0" dirty="0"/>
              <a:t>The data can be qualitative or qualitative.</a:t>
            </a:r>
          </a:p>
          <a:p>
            <a:pPr>
              <a:spcBef>
                <a:spcPts val="1200"/>
              </a:spcBef>
            </a:pPr>
            <a:r>
              <a:rPr lang="en-US" sz="2600" noProof="0" dirty="0"/>
              <a:t>It comes from different sources, for example, sensors, social media, documents, and facial recognition data.</a:t>
            </a:r>
          </a:p>
          <a:p>
            <a:pPr>
              <a:spcBef>
                <a:spcPts val="1200"/>
              </a:spcBef>
            </a:pPr>
            <a:r>
              <a:rPr lang="en-US" sz="2600" noProof="0" dirty="0"/>
              <a:t>Privacy is a big concern because data from different sources can be brought together to reveal patterns of behavior. </a:t>
            </a:r>
          </a:p>
          <a:p>
            <a:pPr>
              <a:spcBef>
                <a:spcPts val="1200"/>
              </a:spcBef>
            </a:pPr>
            <a:r>
              <a:rPr lang="en-US" sz="2600" noProof="0" dirty="0"/>
              <a:t>The FATE frameworks suggests ethical principles to guide UX design: </a:t>
            </a:r>
            <a:r>
              <a:rPr lang="en-US" sz="2600" b="1" u="sng" noProof="0" dirty="0">
                <a:solidFill>
                  <a:schemeClr val="accent6">
                    <a:lumMod val="75000"/>
                  </a:schemeClr>
                </a:solidFill>
              </a:rPr>
              <a:t>F</a:t>
            </a:r>
            <a:r>
              <a:rPr lang="en-US" sz="2600" noProof="0" dirty="0"/>
              <a:t>airness, </a:t>
            </a:r>
            <a:r>
              <a:rPr lang="en-US" sz="2600" b="1" u="sng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600" noProof="0" dirty="0"/>
              <a:t>ccountability, </a:t>
            </a:r>
            <a:r>
              <a:rPr lang="en-US" sz="2600" b="1" u="sng" dirty="0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en-US" sz="2600" noProof="0" dirty="0"/>
              <a:t>ransparency, and </a:t>
            </a:r>
            <a:r>
              <a:rPr lang="en-US" sz="2600" b="1" u="sng" dirty="0">
                <a:solidFill>
                  <a:schemeClr val="accent6">
                    <a:lumMod val="75000"/>
                  </a:schemeClr>
                </a:solidFill>
              </a:rPr>
              <a:t>E</a:t>
            </a:r>
            <a:r>
              <a:rPr lang="en-US" sz="2600" noProof="0" dirty="0"/>
              <a:t>xplainability.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4211E4-AC57-9A4C-81F9-32CFE34E5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www.id-book.com </a:t>
            </a:r>
          </a:p>
        </p:txBody>
      </p:sp>
    </p:spTree>
    <p:extLst>
      <p:ext uri="{BB962C8B-B14F-4D97-AF65-F5344CB8AC3E}">
        <p14:creationId xmlns:p14="http://schemas.microsoft.com/office/powerpoint/2010/main" val="3498657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What is data at scale?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noProof="0" dirty="0"/>
              <a:t>Data at scale is also known as big data</a:t>
            </a:r>
          </a:p>
          <a:p>
            <a:r>
              <a:rPr lang="en-US" noProof="0" dirty="0"/>
              <a:t>It describes numbers, images of people, places and things, conversations, video recordings, sensor data, and so on</a:t>
            </a:r>
          </a:p>
          <a:p>
            <a:r>
              <a:rPr lang="en-US" noProof="0" dirty="0"/>
              <a:t>Huge potential for solving problems</a:t>
            </a:r>
          </a:p>
          <a:p>
            <a:r>
              <a:rPr lang="en-US" noProof="0" dirty="0"/>
              <a:t>But you must know how to collect, analyze, and communicate findings</a:t>
            </a:r>
          </a:p>
          <a:p>
            <a:r>
              <a:rPr lang="en-US" noProof="0" dirty="0"/>
              <a:t>Also involves dangers to people’s privacy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CC5A36-6E87-E449-BE63-5ADFBF7AB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www.id-book.com </a:t>
            </a:r>
          </a:p>
        </p:txBody>
      </p:sp>
    </p:spTree>
    <p:extLst>
      <p:ext uri="{BB962C8B-B14F-4D97-AF65-F5344CB8AC3E}">
        <p14:creationId xmlns:p14="http://schemas.microsoft.com/office/powerpoint/2010/main" val="79221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Collecting data at scale?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spcBef>
                <a:spcPts val="1200"/>
              </a:spcBef>
            </a:pPr>
            <a:r>
              <a:rPr lang="en-US" sz="2800" noProof="0" dirty="0"/>
              <a:t>Easy to collect masses of data, but then what do you do with it?</a:t>
            </a:r>
          </a:p>
          <a:p>
            <a:pPr>
              <a:spcBef>
                <a:spcPts val="1200"/>
              </a:spcBef>
            </a:pPr>
            <a:r>
              <a:rPr lang="en-US" sz="2800" noProof="0" dirty="0"/>
              <a:t>What are the rules and policies that apply when collecting data about people?</a:t>
            </a:r>
          </a:p>
          <a:p>
            <a:pPr>
              <a:spcBef>
                <a:spcPts val="1200"/>
              </a:spcBef>
            </a:pPr>
            <a:r>
              <a:rPr lang="en-US" sz="2800" noProof="0" dirty="0"/>
              <a:t>For example, tracking people’s activities as they move through Heathrow and other airports for security reasons may also violate their privacy.</a:t>
            </a:r>
          </a:p>
          <a:p>
            <a:pPr>
              <a:spcBef>
                <a:spcPts val="1200"/>
              </a:spcBef>
            </a:pPr>
            <a:r>
              <a:rPr lang="en-US" sz="2800" noProof="0" dirty="0"/>
              <a:t>Also scraping and crowdsourcing data, personal data collection directly and indirectly through devices, and sentiment and social network analysis.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C04A7E-C25E-414C-B4B8-A1E18DA42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www.id-book.com </a:t>
            </a:r>
          </a:p>
        </p:txBody>
      </p:sp>
    </p:spTree>
    <p:extLst>
      <p:ext uri="{BB962C8B-B14F-4D97-AF65-F5344CB8AC3E}">
        <p14:creationId xmlns:p14="http://schemas.microsoft.com/office/powerpoint/2010/main" val="3853479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E334A-98B0-2E4B-A871-F50F795A4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noProof="0" dirty="0"/>
              <a:t>Collecting personal data at Heathrow airport</a:t>
            </a:r>
          </a:p>
        </p:txBody>
      </p:sp>
      <p:pic>
        <p:nvPicPr>
          <p:cNvPr id="4" name="Picture 3" descr="Photo depicts Heathrow Airport Terminal 5 Public Display in top-right corner of image showing the relative level of activity using an infographic of North vs. South Security.">
            <a:extLst>
              <a:ext uri="{FF2B5EF4-FFF2-40B4-BE49-F238E27FC236}">
                <a16:creationId xmlns:a16="http://schemas.microsoft.com/office/drawing/2014/main" id="{D6B7D3B1-D82C-4A43-AF8E-7A568A77D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7233" y="1647825"/>
            <a:ext cx="4313095" cy="41348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7E3B25-5256-644C-A0EF-68E88EE435BD}"/>
              </a:ext>
            </a:extLst>
          </p:cNvPr>
          <p:cNvSpPr txBox="1"/>
          <p:nvPr/>
        </p:nvSpPr>
        <p:spPr>
          <a:xfrm>
            <a:off x="2157233" y="6048276"/>
            <a:ext cx="43130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Source</a:t>
            </a:r>
            <a:r>
              <a:rPr lang="en-US" sz="1600" dirty="0"/>
              <a:t>: Mark Zakian / </a:t>
            </a:r>
            <a:r>
              <a:rPr lang="en-US" sz="1600" dirty="0">
                <a:hlinkClick r:id="rId4"/>
              </a:rPr>
              <a:t>Alamy Stock Photo</a:t>
            </a:r>
            <a:endParaRPr lang="en-US" sz="160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FE1D2D5-A3C9-7A4F-BB92-C37CB9B4B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www.id-book.com </a:t>
            </a:r>
          </a:p>
        </p:txBody>
      </p:sp>
    </p:spTree>
    <p:extLst>
      <p:ext uri="{BB962C8B-B14F-4D97-AF65-F5344CB8AC3E}">
        <p14:creationId xmlns:p14="http://schemas.microsoft.com/office/powerpoint/2010/main" val="1867359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US" noProof="0" dirty="0"/>
              <a:t>Crowdsourcing data</a:t>
            </a:r>
          </a:p>
        </p:txBody>
      </p:sp>
      <p:sp>
        <p:nvSpPr>
          <p:cNvPr id="19461" name="Content Placeholder 2"/>
          <p:cNvSpPr>
            <a:spLocks noGrp="1"/>
          </p:cNvSpPr>
          <p:nvPr>
            <p:ph idx="4294967295"/>
          </p:nvPr>
        </p:nvSpPr>
        <p:spPr>
          <a:xfrm>
            <a:off x="523160" y="1417638"/>
            <a:ext cx="8163640" cy="4708525"/>
          </a:xfrm>
        </p:spPr>
        <p:txBody>
          <a:bodyPr/>
          <a:lstStyle/>
          <a:p>
            <a:pPr marL="0" indent="0">
              <a:buNone/>
            </a:pPr>
            <a:r>
              <a:rPr lang="en-US" sz="1800" noProof="0" dirty="0"/>
              <a:t>Clicking on this link (</a:t>
            </a:r>
            <a:r>
              <a:rPr lang="en-US" sz="1800" noProof="0" dirty="0">
                <a:hlinkClick r:id="rId3"/>
              </a:rPr>
              <a:t>Common Raven</a:t>
            </a:r>
            <a:r>
              <a:rPr lang="en-US" sz="1800" noProof="0" dirty="0"/>
              <a:t>) will allow you to see how the abundance of raven changes during each week of the year. (Purple indicates high abundance and yellow indicates low abundance</a:t>
            </a:r>
            <a:r>
              <a:rPr lang="en-US" sz="2000" noProof="0" dirty="0"/>
              <a:t>.)</a:t>
            </a:r>
          </a:p>
          <a:p>
            <a:pPr eaLnBrk="1" hangingPunct="1"/>
            <a:endParaRPr lang="en-US" sz="2400" noProof="0" dirty="0"/>
          </a:p>
        </p:txBody>
      </p:sp>
      <p:sp>
        <p:nvSpPr>
          <p:cNvPr id="2" name="TextBox 1"/>
          <p:cNvSpPr txBox="1"/>
          <p:nvPr/>
        </p:nvSpPr>
        <p:spPr>
          <a:xfrm>
            <a:off x="3743908" y="598701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Source</a:t>
            </a:r>
            <a:r>
              <a:rPr lang="en-US" dirty="0"/>
              <a:t>: eBird</a:t>
            </a:r>
            <a:endParaRPr lang="en-US" sz="2000" dirty="0"/>
          </a:p>
        </p:txBody>
      </p:sp>
      <p:pic>
        <p:nvPicPr>
          <p:cNvPr id="3" name="Picture 2" descr="Illustration of abundance map for the common raven. The darkest area indicates where ravens are most abundant.">
            <a:extLst>
              <a:ext uri="{FF2B5EF4-FFF2-40B4-BE49-F238E27FC236}">
                <a16:creationId xmlns:a16="http://schemas.microsoft.com/office/drawing/2014/main" id="{C2E72953-3FEA-DB49-BE47-20D4176AAA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816" y="2340949"/>
            <a:ext cx="3705192" cy="3540517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5CC823-9252-734F-9649-60BC6CAB7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www.id-book.com </a:t>
            </a:r>
          </a:p>
        </p:txBody>
      </p:sp>
    </p:spTree>
    <p:extLst>
      <p:ext uri="{BB962C8B-B14F-4D97-AF65-F5344CB8AC3E}">
        <p14:creationId xmlns:p14="http://schemas.microsoft.com/office/powerpoint/2010/main" val="1026943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D429F-CF00-474A-89D5-1618C296A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Citizen science and privacy</a:t>
            </a:r>
          </a:p>
        </p:txBody>
      </p:sp>
      <p:pic>
        <p:nvPicPr>
          <p:cNvPr id="4" name="Picture 3" descr="Screenshot of iNaturalist.org geoprivacy that obscures the location of an observation.">
            <a:extLst>
              <a:ext uri="{FF2B5EF4-FFF2-40B4-BE49-F238E27FC236}">
                <a16:creationId xmlns:a16="http://schemas.microsoft.com/office/drawing/2014/main" id="{7E83D607-4805-2040-B2C3-CBCB5FF42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417638"/>
            <a:ext cx="8358426" cy="43533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5EEA8C-BCE5-784B-B071-131FAE61DB83}"/>
              </a:ext>
            </a:extLst>
          </p:cNvPr>
          <p:cNvSpPr txBox="1"/>
          <p:nvPr/>
        </p:nvSpPr>
        <p:spPr>
          <a:xfrm>
            <a:off x="3347864" y="5879001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Source</a:t>
            </a:r>
            <a:r>
              <a:rPr lang="en-US" dirty="0"/>
              <a:t>: </a:t>
            </a:r>
            <a:r>
              <a:rPr lang="en-US" dirty="0">
                <a:hlinkClick r:id="rId4"/>
              </a:rPr>
              <a:t>iNaturalist.org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EE63240-211C-EB4C-BFB2-47C93A692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www.id-book.com </a:t>
            </a:r>
          </a:p>
        </p:txBody>
      </p:sp>
    </p:spTree>
    <p:extLst>
      <p:ext uri="{BB962C8B-B14F-4D97-AF65-F5344CB8AC3E}">
        <p14:creationId xmlns:p14="http://schemas.microsoft.com/office/powerpoint/2010/main" val="4243409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3DB4D-9B6D-F248-A1FB-8DC5EF0EA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2648" y="228716"/>
            <a:ext cx="6851104" cy="1143000"/>
          </a:xfrm>
        </p:spPr>
        <p:txBody>
          <a:bodyPr>
            <a:normAutofit fontScale="90000"/>
          </a:bodyPr>
          <a:lstStyle/>
          <a:p>
            <a:r>
              <a:rPr lang="en-US" noProof="0" dirty="0"/>
              <a:t>A human data design approach to sensing data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B5FDF8-2853-8546-806F-37F23DEE45A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spcBef>
                <a:spcPts val="1800"/>
              </a:spcBef>
              <a:buNone/>
            </a:pPr>
            <a:r>
              <a:rPr lang="en-US" sz="3200" noProof="0" dirty="0"/>
              <a:t>(a) Smart Citizen’s dashboard and visualization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3200" noProof="0" dirty="0"/>
              <a:t>(b) A PhysiMove cube set up in a home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3200" dirty="0"/>
              <a:t>(c)</a:t>
            </a:r>
            <a:r>
              <a:rPr lang="en-US" sz="3200" noProof="0" dirty="0"/>
              <a:t> The components of a Physikit tool kit</a:t>
            </a:r>
          </a:p>
          <a:p>
            <a:endParaRPr lang="en-US" noProof="0" dirty="0"/>
          </a:p>
        </p:txBody>
      </p:sp>
      <p:pic>
        <p:nvPicPr>
          <p:cNvPr id="6" name="Content Placeholder 5" descr="Screenshot of (a) Smart Citizen's dashboard and visualization, (b) a PhysiMove cube set up in a householder's home, and (c) the components of the Physikit toolkit.">
            <a:extLst>
              <a:ext uri="{FF2B5EF4-FFF2-40B4-BE49-F238E27FC236}">
                <a16:creationId xmlns:a16="http://schemas.microsoft.com/office/drawing/2014/main" id="{4AE6248C-BDD7-CF4E-883C-5D7730F0F80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85341" y="1600201"/>
            <a:ext cx="3182317" cy="44210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96DEDE-207A-6E44-8F2F-71398EBD7BEA}"/>
              </a:ext>
            </a:extLst>
          </p:cNvPr>
          <p:cNvSpPr txBox="1"/>
          <p:nvPr/>
        </p:nvSpPr>
        <p:spPr>
          <a:xfrm>
            <a:off x="885341" y="6134125"/>
            <a:ext cx="7188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Source</a:t>
            </a:r>
            <a:r>
              <a:rPr lang="en-US" dirty="0"/>
              <a:t>: (a) </a:t>
            </a:r>
            <a:r>
              <a:rPr lang="en-US" dirty="0">
                <a:hlinkClick r:id="rId4"/>
              </a:rPr>
              <a:t>CitizenMe</a:t>
            </a:r>
            <a:r>
              <a:rPr lang="en-US" dirty="0"/>
              <a:t>, (b) and (c) Yvonne Rogers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8EB424-9D29-A843-A548-472489DE8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www.id-book.com </a:t>
            </a:r>
          </a:p>
        </p:txBody>
      </p:sp>
    </p:spTree>
    <p:extLst>
      <p:ext uri="{BB962C8B-B14F-4D97-AF65-F5344CB8AC3E}">
        <p14:creationId xmlns:p14="http://schemas.microsoft.com/office/powerpoint/2010/main" val="2590393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170C2-AF3A-7D4A-8E33-E8F8DEEEB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Social network analysis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3E3F42-6800-C94E-9FFB-F908AEDD81B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sz="3200" noProof="0" dirty="0"/>
              <a:t>US Senators voting relationships in 1989 (top), 1997 (middle), and 2013 (bottom)</a:t>
            </a:r>
          </a:p>
          <a:p>
            <a:pPr>
              <a:spcBef>
                <a:spcPts val="2400"/>
              </a:spcBef>
            </a:pPr>
            <a:r>
              <a:rPr lang="en-US" sz="3200" noProof="0" dirty="0"/>
              <a:t>Red represents Republicans and blue represents Democrats</a:t>
            </a:r>
          </a:p>
          <a:p>
            <a:pPr marL="0" indent="0">
              <a:buNone/>
            </a:pPr>
            <a:endParaRPr lang="en-US" sz="3200" noProof="0" dirty="0"/>
          </a:p>
        </p:txBody>
      </p:sp>
      <p:pic>
        <p:nvPicPr>
          <p:cNvPr id="6" name="Content Placeholder 5" descr="Screenshot of voting behavior of U.S. Senators in 1989, 1997, and 2013. Red represents Republicans and blue represents Democrats.">
            <a:extLst>
              <a:ext uri="{FF2B5EF4-FFF2-40B4-BE49-F238E27FC236}">
                <a16:creationId xmlns:a16="http://schemas.microsoft.com/office/drawing/2014/main" id="{7E2C5B3B-211F-7F44-8662-853B65D6B64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288902" y="1600200"/>
            <a:ext cx="2375195" cy="45259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93CDF74-2C49-8142-B2C1-09782BBE9E99}"/>
              </a:ext>
            </a:extLst>
          </p:cNvPr>
          <p:cNvSpPr/>
          <p:nvPr/>
        </p:nvSpPr>
        <p:spPr>
          <a:xfrm>
            <a:off x="1288903" y="6245099"/>
            <a:ext cx="23751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Source</a:t>
            </a:r>
            <a:r>
              <a:rPr lang="en-US" dirty="0"/>
              <a:t>: </a:t>
            </a:r>
            <a:r>
              <a:rPr lang="en-US" dirty="0">
                <a:hlinkClick r:id="rId4"/>
              </a:rPr>
              <a:t>Forbes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625C46-A1AE-FE49-9EDF-6BCD96D2A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www.id-book.com </a:t>
            </a:r>
          </a:p>
        </p:txBody>
      </p:sp>
    </p:spTree>
    <p:extLst>
      <p:ext uri="{BB962C8B-B14F-4D97-AF65-F5344CB8AC3E}">
        <p14:creationId xmlns:p14="http://schemas.microsoft.com/office/powerpoint/2010/main" val="75466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43676</TotalTime>
  <Words>830</Words>
  <Application>Microsoft Macintosh PowerPoint</Application>
  <PresentationFormat>On-screen Show (4:3)</PresentationFormat>
  <Paragraphs>128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Arial</vt:lpstr>
      <vt:lpstr>Calibri</vt:lpstr>
      <vt:lpstr>Liberation Sans</vt:lpstr>
      <vt:lpstr>Times</vt:lpstr>
      <vt:lpstr>Office Theme</vt:lpstr>
      <vt:lpstr>PowerPoint Presentation</vt:lpstr>
      <vt:lpstr>Goals</vt:lpstr>
      <vt:lpstr>What is data at scale?</vt:lpstr>
      <vt:lpstr>Collecting data at scale?</vt:lpstr>
      <vt:lpstr>Collecting personal data at Heathrow airport</vt:lpstr>
      <vt:lpstr>Crowdsourcing data</vt:lpstr>
      <vt:lpstr>Citizen science and privacy</vt:lpstr>
      <vt:lpstr>A human data design approach to sensing data</vt:lpstr>
      <vt:lpstr>Social network analysis</vt:lpstr>
      <vt:lpstr>Probing people’s reactions to personal tracking</vt:lpstr>
      <vt:lpstr>Students’ activity</vt:lpstr>
      <vt:lpstr>Activity</vt:lpstr>
      <vt:lpstr>Visualizing and exploring data</vt:lpstr>
      <vt:lpstr>Market map of stocks</vt:lpstr>
      <vt:lpstr>Visualization of different sounds including birds and insects</vt:lpstr>
      <vt:lpstr>Dashboard showing changes in sales information</vt:lpstr>
      <vt:lpstr>Interactive graphic using D3</vt:lpstr>
      <vt:lpstr>Exemplar dashboards</vt:lpstr>
      <vt:lpstr>Weather data</vt:lpstr>
      <vt:lpstr>Two different visualizations of bat call data </vt:lpstr>
      <vt:lpstr>Graphical display of average daily energy consumption for a building</vt:lpstr>
      <vt:lpstr>DeepCam’s face-tracking software</vt:lpstr>
      <vt:lpstr>Data ethics principles (FATE)</vt:lpstr>
      <vt:lpstr>Summary</vt:lpstr>
    </vt:vector>
  </TitlesOfParts>
  <Company>John Wiley and Sons, Inc.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King, Georgia - Chichester</dc:creator>
  <cp:lastModifiedBy>Gary Schwartz</cp:lastModifiedBy>
  <cp:revision>117</cp:revision>
  <dcterms:created xsi:type="dcterms:W3CDTF">2015-01-06T09:40:09Z</dcterms:created>
  <dcterms:modified xsi:type="dcterms:W3CDTF">2019-07-20T17:49:48Z</dcterms:modified>
</cp:coreProperties>
</file>