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74" r:id="rId5"/>
    <p:sldId id="263" r:id="rId6"/>
    <p:sldId id="276" r:id="rId7"/>
    <p:sldId id="260" r:id="rId8"/>
    <p:sldId id="275" r:id="rId9"/>
    <p:sldId id="261" r:id="rId10"/>
    <p:sldId id="258" r:id="rId11"/>
    <p:sldId id="264" r:id="rId12"/>
    <p:sldId id="262" r:id="rId13"/>
    <p:sldId id="265" r:id="rId14"/>
    <p:sldId id="271" r:id="rId15"/>
    <p:sldId id="266" r:id="rId16"/>
    <p:sldId id="272" r:id="rId17"/>
    <p:sldId id="267" r:id="rId18"/>
    <p:sldId id="268" r:id="rId19"/>
    <p:sldId id="273" r:id="rId20"/>
    <p:sldId id="269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47"/>
    <p:restoredTop sz="94675"/>
  </p:normalViewPr>
  <p:slideViewPr>
    <p:cSldViewPr>
      <p:cViewPr varScale="1">
        <p:scale>
          <a:sx n="195" d="100"/>
          <a:sy n="195" d="100"/>
        </p:scale>
        <p:origin x="23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5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BF90-99B2-4202-92DF-19479BF58EE9}" type="datetimeFigureOut">
              <a:rPr lang="en-GB" smtClean="0"/>
              <a:t>23/07/2019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5A965-49CD-492E-84BE-5EB2A9CC3D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93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0436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2179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9695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8005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635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491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4383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415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861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230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1041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6149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99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408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494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en-GB" dirty="0"/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fld id="{A7EA2D8D-44E5-43C4-BBA1-AE3E32EF089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41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6">
              <a:lumMod val="75000"/>
            </a:schemeClr>
          </a:solidFill>
          <a:latin typeface="Liberation Sans" panose="020B0604020202020204" pitchFamily="34" charset="0"/>
          <a:ea typeface="Liberation Sans" panose="020B0604020202020204" pitchFamily="34" charset="0"/>
          <a:cs typeface="Liberation Sans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Liberation Sans" panose="020B0604020202020204" pitchFamily="34" charset="0"/>
          <a:ea typeface="Liberation Sans" panose="020B0604020202020204" pitchFamily="34" charset="0"/>
          <a:cs typeface="Liberation Sans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7030A0"/>
          </a:solidFill>
          <a:latin typeface="Liberation Sans" panose="020B0604020202020204" pitchFamily="34" charset="0"/>
          <a:ea typeface="Liberation Sans" panose="020B0604020202020204" pitchFamily="34" charset="0"/>
          <a:cs typeface="Liberation Sans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70C0"/>
          </a:solidFill>
          <a:latin typeface="Liberation Sans" panose="020B0604020202020204" pitchFamily="34" charset="0"/>
          <a:ea typeface="Liberation Sans" panose="020B0604020202020204" pitchFamily="34" charset="0"/>
          <a:cs typeface="Liberation Sans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70C0"/>
          </a:solidFill>
          <a:latin typeface="Liberation Sans" panose="020B0604020202020204" pitchFamily="34" charset="0"/>
          <a:ea typeface="Liberation Sans" panose="020B0604020202020204" pitchFamily="34" charset="0"/>
          <a:cs typeface="Liberation Sans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70C0"/>
          </a:solidFill>
          <a:latin typeface="Liberation Sans" panose="020B0604020202020204" pitchFamily="34" charset="0"/>
          <a:ea typeface="Liberation Sans" panose="020B0604020202020204" pitchFamily="34" charset="0"/>
          <a:cs typeface="Liberation Sans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xpa.org/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7232" y="4581128"/>
            <a:ext cx="736672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Chapter 13</a:t>
            </a:r>
            <a:br>
              <a:rPr lang="en-GB" sz="3200" dirty="0">
                <a:solidFill>
                  <a:schemeClr val="accent6">
                    <a:lumMod val="75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endParaRPr lang="en-GB" sz="1400" dirty="0">
              <a:solidFill>
                <a:schemeClr val="accent6">
                  <a:lumMod val="75000"/>
                </a:schemeClr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algn="ctr"/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INTERACTION DESIGN IN PRACTICE</a:t>
            </a:r>
          </a:p>
        </p:txBody>
      </p:sp>
      <p:pic>
        <p:nvPicPr>
          <p:cNvPr id="5" name="Picture 4" descr="Cover of the book Interaction Design, Fifth Edition">
            <a:extLst>
              <a:ext uri="{FF2B5EF4-FFF2-40B4-BE49-F238E27FC236}">
                <a16:creationId xmlns:a16="http://schemas.microsoft.com/office/drawing/2014/main" id="{AE02E33B-8FCC-FB41-AAA2-99D3FF67F7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5" t="2693" r="1964" b="2693"/>
          <a:stretch/>
        </p:blipFill>
        <p:spPr>
          <a:xfrm>
            <a:off x="2975527" y="547785"/>
            <a:ext cx="3192946" cy="400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85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Parallel tracks approach to AgileUX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z="1000" smtClean="0">
                <a:solidFill>
                  <a:schemeClr val="accent6">
                    <a:lumMod val="75000"/>
                  </a:schemeClr>
                </a:solidFill>
              </a:rPr>
              <a:t>10</a:t>
            </a:fld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7" descr="Chart depicting Cycle 0 and its relationship to later cycles.">
            <a:extLst>
              <a:ext uri="{FF2B5EF4-FFF2-40B4-BE49-F238E27FC236}">
                <a16:creationId xmlns:a16="http://schemas.microsoft.com/office/drawing/2014/main" id="{18995BC0-EF9C-3648-8DF3-26149E52F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40" y="1556792"/>
            <a:ext cx="6916120" cy="38339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3DC7E9-5F79-7641-8259-ECAF7B7ECB8C}"/>
              </a:ext>
            </a:extLst>
          </p:cNvPr>
          <p:cNvSpPr/>
          <p:nvPr/>
        </p:nvSpPr>
        <p:spPr>
          <a:xfrm>
            <a:off x="395536" y="588503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HelveticaNeueLTStd"/>
              </a:rPr>
              <a:t>Source: </a:t>
            </a:r>
            <a:r>
              <a:rPr lang="en-GB" dirty="0">
                <a:latin typeface="HelveticaNeueLTStd"/>
              </a:rPr>
              <a:t>Sy, D. (2007) Adapting usability investigations for development, </a:t>
            </a:r>
            <a:r>
              <a:rPr lang="en-GB" i="1" dirty="0">
                <a:latin typeface="HelveticaNeueLTStd"/>
              </a:rPr>
              <a:t>Journal of Usability </a:t>
            </a:r>
            <a:r>
              <a:rPr lang="en-GB" dirty="0">
                <a:latin typeface="HelveticaNeueLTStd"/>
              </a:rPr>
              <a:t>Studies 2(3), May, 112–130. </a:t>
            </a:r>
            <a:r>
              <a:rPr lang="en-GB" dirty="0">
                <a:latin typeface="HelveticaNeueLTStd"/>
                <a:hlinkClick r:id="rId3"/>
              </a:rPr>
              <a:t>User Experience Professionals Association</a:t>
            </a:r>
            <a:r>
              <a:rPr lang="en-GB" dirty="0">
                <a:latin typeface="HelveticaNeueLTStd"/>
              </a:rPr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7704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Aligning work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4752528"/>
          </a:xfrm>
        </p:spPr>
        <p:txBody>
          <a:bodyPr>
            <a:normAutofit lnSpcReduction="10000"/>
          </a:bodyPr>
          <a:lstStyle/>
          <a:p>
            <a:r>
              <a:rPr lang="en-US" noProof="0" dirty="0"/>
              <a:t>Advantages of parallel tracks approach:</a:t>
            </a:r>
            <a:endParaRPr lang="en-US" sz="1300" noProof="0" dirty="0"/>
          </a:p>
          <a:p>
            <a:pPr lvl="1">
              <a:spcBef>
                <a:spcPts val="900"/>
              </a:spcBef>
              <a:buFont typeface="Wingdings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</a:rPr>
              <a:t>No design time wasted on features not implemented</a:t>
            </a:r>
            <a:endParaRPr lang="en-US" sz="600" noProof="0" dirty="0">
              <a:solidFill>
                <a:schemeClr val="tx1"/>
              </a:solidFill>
            </a:endParaRPr>
          </a:p>
          <a:p>
            <a:pPr lvl="1">
              <a:spcBef>
                <a:spcPts val="900"/>
              </a:spcBef>
              <a:buFont typeface="Wingdings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</a:rPr>
              <a:t>Usability testing and contextual inquiry could be done on the same customer visit, saving time</a:t>
            </a:r>
            <a:endParaRPr lang="en-US" sz="600" noProof="0" dirty="0">
              <a:solidFill>
                <a:schemeClr val="tx1"/>
              </a:solidFill>
            </a:endParaRPr>
          </a:p>
          <a:p>
            <a:pPr lvl="1">
              <a:spcBef>
                <a:spcPts val="900"/>
              </a:spcBef>
              <a:buFont typeface="Wingdings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</a:rPr>
              <a:t>Timely feedback on the designs was received from developers and customers</a:t>
            </a:r>
            <a:endParaRPr lang="en-US" sz="600" noProof="0" dirty="0">
              <a:solidFill>
                <a:schemeClr val="tx1"/>
              </a:solidFill>
            </a:endParaRPr>
          </a:p>
          <a:p>
            <a:pPr lvl="1">
              <a:spcBef>
                <a:spcPts val="900"/>
              </a:spcBef>
              <a:buFont typeface="Wingdings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</a:rPr>
              <a:t>Agile flexibility supports schedule changes if a problem is found</a:t>
            </a:r>
            <a:endParaRPr lang="en-US" sz="1100" noProof="0" dirty="0">
              <a:solidFill>
                <a:schemeClr val="tx1"/>
              </a:solidFill>
            </a:endParaRPr>
          </a:p>
          <a:p>
            <a:pPr>
              <a:spcBef>
                <a:spcPts val="900"/>
              </a:spcBef>
            </a:pPr>
            <a:r>
              <a:rPr lang="en-US" noProof="0" dirty="0"/>
              <a:t>Parallel tracks is commonly used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z="1000" smtClean="0">
                <a:solidFill>
                  <a:schemeClr val="accent6">
                    <a:lumMod val="75000"/>
                  </a:schemeClr>
                </a:solidFill>
              </a:rPr>
              <a:t>11</a:t>
            </a:fld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50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8435280" cy="4968552"/>
          </a:xfrm>
        </p:spPr>
        <p:txBody>
          <a:bodyPr>
            <a:normAutofit fontScale="85000" lnSpcReduction="10000"/>
          </a:bodyPr>
          <a:lstStyle/>
          <a:p>
            <a:r>
              <a:rPr lang="en-US" noProof="0" dirty="0"/>
              <a:t>Common communication approach for UX designers</a:t>
            </a:r>
            <a:endParaRPr lang="en-US" sz="1200" noProof="0" dirty="0"/>
          </a:p>
          <a:p>
            <a:pPr>
              <a:spcBef>
                <a:spcPts val="900"/>
              </a:spcBef>
            </a:pPr>
            <a:r>
              <a:rPr lang="en-US" noProof="0" dirty="0"/>
              <a:t>Agile encourages minimal documentation so more time can be spent on design and discussion</a:t>
            </a:r>
            <a:endParaRPr lang="en-US" sz="1200" noProof="0" dirty="0"/>
          </a:p>
          <a:p>
            <a:pPr>
              <a:spcBef>
                <a:spcPts val="900"/>
              </a:spcBef>
            </a:pPr>
            <a:r>
              <a:rPr lang="en-US" noProof="0" dirty="0"/>
              <a:t>Only use documentation where needed. Ask:</a:t>
            </a:r>
            <a:endParaRPr lang="en-US" sz="1100" noProof="0" dirty="0"/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</a:rPr>
              <a:t>Can the amount of time spent on documentation be reduced?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</a:rPr>
              <a:t>Who uses documentation? </a:t>
            </a:r>
            <a:endParaRPr lang="en-US" sz="900" noProof="0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</a:rPr>
              <a:t>What is the minimum needed by customers?</a:t>
            </a:r>
            <a:endParaRPr lang="en-US" sz="800" noProof="0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</a:rPr>
              <a:t>How efficient is the sign-off process? </a:t>
            </a:r>
            <a:endParaRPr lang="en-US" sz="900" noProof="0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</a:rPr>
              <a:t>Is there duplication anywhere?</a:t>
            </a:r>
            <a:endParaRPr lang="en-US" sz="700" noProof="0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</a:rPr>
              <a:t>How polished does documentation need to be?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z="1000" smtClean="0">
                <a:solidFill>
                  <a:schemeClr val="accent6">
                    <a:lumMod val="75000"/>
                  </a:schemeClr>
                </a:solidFill>
              </a:rPr>
              <a:t>12</a:t>
            </a:fld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14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Documentation: How polished?</a:t>
            </a:r>
            <a:br>
              <a:rPr lang="en-US" noProof="0" dirty="0"/>
            </a:br>
            <a:r>
              <a:rPr lang="en-US" noProof="0" dirty="0"/>
              <a:t>(low fidelity)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z="1000" smtClean="0">
                <a:solidFill>
                  <a:schemeClr val="accent6">
                    <a:lumMod val="75000"/>
                  </a:schemeClr>
                </a:solidFill>
              </a:rPr>
              <a:t>13</a:t>
            </a:fld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Screenshot of a low-fidelity user journe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2"/>
          <a:stretch/>
        </p:blipFill>
        <p:spPr bwMode="auto">
          <a:xfrm>
            <a:off x="1161965" y="1604995"/>
            <a:ext cx="6552728" cy="394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 descr="Screenshot of a low-fidelity user journey, ">
            <a:extLst>
              <a:ext uri="{FF2B5EF4-FFF2-40B4-BE49-F238E27FC236}">
                <a16:creationId xmlns:a16="http://schemas.microsoft.com/office/drawing/2014/main" id="{6C149C51-E5D5-AE4E-BB8A-F9A4A6624ABF}"/>
              </a:ext>
            </a:extLst>
          </p:cNvPr>
          <p:cNvSpPr/>
          <p:nvPr/>
        </p:nvSpPr>
        <p:spPr>
          <a:xfrm>
            <a:off x="1208314" y="5631456"/>
            <a:ext cx="6460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HelveticaNeueLTStd"/>
              </a:rPr>
              <a:t>Source: </a:t>
            </a:r>
            <a:r>
              <a:rPr lang="en-GB" dirty="0">
                <a:latin typeface="HelveticaNeueLTStd"/>
              </a:rPr>
              <a:t>Ratcliffe, L. and McNeill, M. (2012) Agile Experience Design. New Riders.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5537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64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Documentation: how </a:t>
            </a:r>
            <a:r>
              <a:rPr lang="en-US" dirty="0"/>
              <a:t>polished?</a:t>
            </a:r>
            <a:br>
              <a:rPr lang="en-US" dirty="0"/>
            </a:br>
            <a:r>
              <a:rPr lang="en-US" dirty="0"/>
              <a:t>(high fidelity)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z="1000" smtClean="0">
                <a:solidFill>
                  <a:schemeClr val="accent6">
                    <a:lumMod val="75000"/>
                  </a:schemeClr>
                </a:solidFill>
              </a:rPr>
              <a:t>14</a:t>
            </a:fld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9" name="Picture 3" descr="Screenshot of a high-fidelity user journey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7"/>
          <a:stretch/>
        </p:blipFill>
        <p:spPr bwMode="auto">
          <a:xfrm>
            <a:off x="416847" y="1196752"/>
            <a:ext cx="7946713" cy="419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ABCDB6-0E36-954F-8B46-1361BDEF3C7F}"/>
              </a:ext>
            </a:extLst>
          </p:cNvPr>
          <p:cNvSpPr/>
          <p:nvPr/>
        </p:nvSpPr>
        <p:spPr>
          <a:xfrm>
            <a:off x="755576" y="5551736"/>
            <a:ext cx="7607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HelveticaNeueLTStd"/>
              </a:rPr>
              <a:t>Source: </a:t>
            </a:r>
            <a:r>
              <a:rPr lang="en-GB" dirty="0">
                <a:latin typeface="HelveticaNeueLTStd"/>
              </a:rPr>
              <a:t>Ratcliffe, L. and McNeill, M. (2012) Agile Experience Design. New Riders.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170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Design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8424936" cy="5015582"/>
          </a:xfrm>
        </p:spPr>
        <p:txBody>
          <a:bodyPr>
            <a:normAutofit/>
          </a:bodyPr>
          <a:lstStyle/>
          <a:p>
            <a:r>
              <a:rPr lang="en-US" noProof="0" dirty="0"/>
              <a:t>Capture design experience: </a:t>
            </a:r>
            <a:endParaRPr lang="en-US" sz="1600" noProof="0" dirty="0"/>
          </a:p>
          <a:p>
            <a:pPr lvl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400" noProof="0" dirty="0">
                <a:solidFill>
                  <a:schemeClr val="tx1"/>
                </a:solidFill>
              </a:rPr>
              <a:t>A solution to a problem in a context</a:t>
            </a:r>
            <a:endParaRPr lang="en-US" sz="800" noProof="0" dirty="0">
              <a:solidFill>
                <a:schemeClr val="tx1"/>
              </a:solidFill>
            </a:endParaRPr>
          </a:p>
          <a:p>
            <a:pPr lvl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400" noProof="0" dirty="0">
                <a:solidFill>
                  <a:schemeClr val="tx1"/>
                </a:solidFill>
              </a:rPr>
              <a:t>Can be instantiated in many ways: generative</a:t>
            </a:r>
            <a:endParaRPr lang="en-US" sz="1600" noProof="0" dirty="0">
              <a:solidFill>
                <a:schemeClr val="tx1"/>
              </a:solidFill>
            </a:endParaRPr>
          </a:p>
          <a:p>
            <a:pPr>
              <a:spcBef>
                <a:spcPts val="2400"/>
              </a:spcBef>
            </a:pPr>
            <a:r>
              <a:rPr lang="en-US" noProof="0" dirty="0">
                <a:latin typeface="Liberation sans"/>
                <a:cs typeface="Liberation sans"/>
              </a:rPr>
              <a:t>Patterns may be individual, in languages, in catalogues, galleries, or libraries</a:t>
            </a:r>
          </a:p>
          <a:p>
            <a:pPr>
              <a:spcBef>
                <a:spcPts val="2400"/>
              </a:spcBef>
            </a:pPr>
            <a:r>
              <a:rPr lang="en-US" noProof="0" dirty="0">
                <a:latin typeface="Liberation sans"/>
                <a:cs typeface="Liberation sans"/>
              </a:rPr>
              <a:t>Patterns often are associated with software components, for example, GitHub or platform websites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z="1000" smtClean="0">
                <a:solidFill>
                  <a:schemeClr val="accent6">
                    <a:lumMod val="75000"/>
                  </a:schemeClr>
                </a:solidFill>
              </a:rPr>
              <a:t>15</a:t>
            </a:fld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323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35" y="130358"/>
            <a:ext cx="8229600" cy="770420"/>
          </a:xfrm>
        </p:spPr>
        <p:txBody>
          <a:bodyPr/>
          <a:lstStyle/>
          <a:p>
            <a:r>
              <a:rPr lang="en-US" noProof="0" dirty="0"/>
              <a:t>Design Patterns: </a:t>
            </a:r>
            <a:r>
              <a:rPr lang="en-US" dirty="0">
                <a:latin typeface="Liberation sans"/>
                <a:cs typeface="Liberation sans"/>
              </a:rPr>
              <a:t>Carousel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z="1000" smtClean="0">
                <a:solidFill>
                  <a:schemeClr val="accent6">
                    <a:lumMod val="75000"/>
                  </a:schemeClr>
                </a:solidFill>
              </a:rPr>
              <a:t>16</a:t>
            </a:fld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 descr="Photo depicts carousel navigation style: pictures of a house for sale, and there are arrows to the left and right of the row of photos at the bottom.">
            <a:extLst>
              <a:ext uri="{FF2B5EF4-FFF2-40B4-BE49-F238E27FC236}">
                <a16:creationId xmlns:a16="http://schemas.microsoft.com/office/drawing/2014/main" id="{B678E84D-3529-6346-AB7D-49C5FECC5C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10"/>
          <a:stretch/>
        </p:blipFill>
        <p:spPr>
          <a:xfrm>
            <a:off x="404506" y="2074867"/>
            <a:ext cx="3885115" cy="3251409"/>
          </a:xfrm>
          <a:prstGeom prst="rect">
            <a:avLst/>
          </a:prstGeom>
        </p:spPr>
      </p:pic>
      <p:pic>
        <p:nvPicPr>
          <p:cNvPr id="11" name="Picture 10" descr="Photos depict carousel navigation style: a weather application for a mobile phone that can be swiped left and right for other locations. The line of dashes in the bottom middle of the screen that indicate there are other screens.">
            <a:extLst>
              <a:ext uri="{FF2B5EF4-FFF2-40B4-BE49-F238E27FC236}">
                <a16:creationId xmlns:a16="http://schemas.microsoft.com/office/drawing/2014/main" id="{DCA8B0F0-BE37-824F-A7CF-23C4DC1B02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1" b="2212"/>
          <a:stretch/>
        </p:blipFill>
        <p:spPr>
          <a:xfrm>
            <a:off x="4416064" y="1930852"/>
            <a:ext cx="4270736" cy="33954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4BCA97-ABF5-8142-9CAE-1E396FCC9240}"/>
              </a:ext>
            </a:extLst>
          </p:cNvPr>
          <p:cNvSpPr/>
          <p:nvPr/>
        </p:nvSpPr>
        <p:spPr>
          <a:xfrm>
            <a:off x="404506" y="1126082"/>
            <a:ext cx="8251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Liberation sans"/>
                <a:cs typeface="Liberation sans"/>
              </a:rPr>
              <a:t>Carousel pattern as example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0380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Bad Design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8435280" cy="5015582"/>
          </a:xfrm>
        </p:spPr>
        <p:txBody>
          <a:bodyPr>
            <a:normAutofit/>
          </a:bodyPr>
          <a:lstStyle/>
          <a:p>
            <a:r>
              <a:rPr lang="en-US" noProof="0" dirty="0"/>
              <a:t>Capture design experience — but that doesn’t necessarily mean good design:</a:t>
            </a:r>
            <a:r>
              <a:rPr lang="en-US" sz="3000" noProof="0" dirty="0"/>
              <a:t> </a:t>
            </a:r>
          </a:p>
          <a:p>
            <a:pPr lvl="1">
              <a:buFont typeface="Wingdings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</a:rPr>
              <a:t>Anti-patterns: Don’t do it this way!</a:t>
            </a:r>
          </a:p>
          <a:p>
            <a:pPr lvl="1"/>
            <a:endParaRPr lang="en-US" sz="2400" noProof="0" dirty="0">
              <a:solidFill>
                <a:schemeClr val="tx1"/>
              </a:solidFill>
            </a:endParaRPr>
          </a:p>
          <a:p>
            <a:pPr lvl="1"/>
            <a:endParaRPr lang="en-US" sz="2400" noProof="0" dirty="0">
              <a:solidFill>
                <a:schemeClr val="tx1"/>
              </a:solidFill>
            </a:endParaRPr>
          </a:p>
          <a:p>
            <a:pPr lvl="1"/>
            <a:endParaRPr lang="en-US" sz="2400" noProof="0" dirty="0">
              <a:solidFill>
                <a:schemeClr val="tx1"/>
              </a:solidFill>
            </a:endParaRPr>
          </a:p>
          <a:p>
            <a:pPr lvl="1"/>
            <a:endParaRPr lang="en-US" sz="2400" noProof="0" dirty="0">
              <a:solidFill>
                <a:schemeClr val="tx1"/>
              </a:solidFill>
            </a:endParaRPr>
          </a:p>
          <a:p>
            <a:pPr lvl="1"/>
            <a:endParaRPr lang="en-US" sz="2400" noProof="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§"/>
            </a:pPr>
            <a:endParaRPr lang="en-US" sz="2400" noProof="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</a:rPr>
              <a:t>Dark patterns: deliberate tricks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z="1000" smtClean="0">
                <a:solidFill>
                  <a:schemeClr val="accent6">
                    <a:lumMod val="75000"/>
                  </a:schemeClr>
                </a:solidFill>
              </a:rPr>
              <a:t>17</a:t>
            </a:fld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 descr="Screenshot of an untappable phone number for help when smartphone installation goes wrong.">
            <a:extLst>
              <a:ext uri="{FF2B5EF4-FFF2-40B4-BE49-F238E27FC236}">
                <a16:creationId xmlns:a16="http://schemas.microsoft.com/office/drawing/2014/main" id="{4776A266-3188-9343-BE61-970C64EC0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571" y="3140968"/>
            <a:ext cx="4076857" cy="212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65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Open Source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6"/>
            <a:ext cx="8435280" cy="3888432"/>
          </a:xfrm>
        </p:spPr>
        <p:txBody>
          <a:bodyPr>
            <a:normAutofit/>
          </a:bodyPr>
          <a:lstStyle/>
          <a:p>
            <a:r>
              <a:rPr lang="en-US" sz="4000" noProof="0" dirty="0"/>
              <a:t>Components, frameworks, systems available free of charge</a:t>
            </a:r>
          </a:p>
          <a:p>
            <a:r>
              <a:rPr lang="en-US" sz="4000" noProof="0" dirty="0"/>
              <a:t>Community-driven</a:t>
            </a:r>
          </a:p>
          <a:p>
            <a:r>
              <a:rPr lang="en-US" sz="4000" noProof="0" dirty="0"/>
              <a:t>Available for interaction design:</a:t>
            </a:r>
          </a:p>
          <a:p>
            <a:endParaRPr lang="en-US" sz="200" noProof="0" dirty="0"/>
          </a:p>
          <a:p>
            <a:pPr lvl="1">
              <a:buFont typeface="Wingdings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</a:rPr>
              <a:t>Design pattern libraries</a:t>
            </a:r>
            <a:endParaRPr lang="en-US" sz="1400" noProof="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</a:rPr>
              <a:t>Bootstrap framework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z="1000" smtClean="0">
                <a:solidFill>
                  <a:schemeClr val="accent6">
                    <a:lumMod val="75000"/>
                  </a:schemeClr>
                </a:solidFill>
              </a:rPr>
              <a:t>18</a:t>
            </a:fld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97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Open Source Resources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z="1000" smtClean="0">
                <a:solidFill>
                  <a:schemeClr val="accent6">
                    <a:lumMod val="75000"/>
                  </a:schemeClr>
                </a:solidFill>
              </a:rPr>
              <a:t>19</a:t>
            </a:fld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 descr="Screenshot of an example website built using the Bootstrap framework.">
            <a:extLst>
              <a:ext uri="{FF2B5EF4-FFF2-40B4-BE49-F238E27FC236}">
                <a16:creationId xmlns:a16="http://schemas.microsoft.com/office/drawing/2014/main" id="{03E57C66-240D-0943-8881-94F90A7AF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7638"/>
            <a:ext cx="6597179" cy="43835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DADC50-9D51-3E4C-96AC-1F60966D07EC}"/>
              </a:ext>
            </a:extLst>
          </p:cNvPr>
          <p:cNvSpPr/>
          <p:nvPr/>
        </p:nvSpPr>
        <p:spPr>
          <a:xfrm>
            <a:off x="2408555" y="5894081"/>
            <a:ext cx="4326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>
                <a:latin typeface="HelveticaNeueLTStd"/>
              </a:rPr>
              <a:t>Source: </a:t>
            </a:r>
            <a:r>
              <a:rPr lang="en-GB" dirty="0">
                <a:latin typeface="HelveticaNeueLTStd"/>
              </a:rPr>
              <a:t>Didier Garcia/Larson Associates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1143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61047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noProof="0" dirty="0"/>
              <a:t>AgileUX</a:t>
            </a:r>
          </a:p>
          <a:p>
            <a:pPr>
              <a:spcBef>
                <a:spcPts val="2400"/>
              </a:spcBef>
            </a:pPr>
            <a:r>
              <a:rPr lang="en-US" noProof="0" dirty="0"/>
              <a:t>Design Patterns</a:t>
            </a:r>
          </a:p>
          <a:p>
            <a:pPr>
              <a:spcBef>
                <a:spcPts val="2400"/>
              </a:spcBef>
            </a:pPr>
            <a:r>
              <a:rPr lang="en-US" noProof="0" dirty="0"/>
              <a:t>Open Source Resources</a:t>
            </a:r>
          </a:p>
          <a:p>
            <a:pPr>
              <a:spcBef>
                <a:spcPts val="2400"/>
              </a:spcBef>
            </a:pPr>
            <a:r>
              <a:rPr lang="en-US" noProof="0" dirty="0"/>
              <a:t>Tools for Interaction Design</a:t>
            </a:r>
          </a:p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z="1000" smtClean="0">
                <a:solidFill>
                  <a:schemeClr val="accent6">
                    <a:lumMod val="75000"/>
                  </a:schemeClr>
                </a:solidFill>
              </a:rPr>
              <a:t>2</a:t>
            </a:fld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7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713727"/>
              </p:ext>
            </p:extLst>
          </p:nvPr>
        </p:nvGraphicFramePr>
        <p:xfrm>
          <a:off x="6537496" y="1606082"/>
          <a:ext cx="1739729" cy="4055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Clip" r:id="rId3" imgW="1857600" imgH="3995640" progId="MS_ClipArt_Gallery.5">
                  <p:embed/>
                </p:oleObj>
              </mc:Choice>
              <mc:Fallback>
                <p:oleObj name="Clip" r:id="rId3" imgW="1857600" imgH="3995640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7496" y="1606082"/>
                        <a:ext cx="1739729" cy="40551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4859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Tools for Interaction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330710"/>
            <a:ext cx="8435280" cy="5112568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7000" noProof="0" dirty="0"/>
              <a:t>Tools support all aspects of the design process:</a:t>
            </a:r>
            <a:endParaRPr lang="en-US" sz="1100" noProof="0" dirty="0"/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6200" noProof="0" dirty="0">
                <a:solidFill>
                  <a:schemeClr val="tx1"/>
                </a:solidFill>
              </a:rPr>
              <a:t>Creativity, sketching, simulation, brainstorming, library search, mind mapping, and video capture</a:t>
            </a:r>
            <a:endParaRPr lang="en-US" sz="900" noProof="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7000" noProof="0" dirty="0"/>
              <a:t>Tools integrate together to speed up prototyping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7000" noProof="0" dirty="0"/>
              <a:t>Tooling landscape changes all the time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7000" noProof="0" dirty="0"/>
              <a:t>Interactive wireframes or mockups can be produced using, for example: </a:t>
            </a:r>
            <a:endParaRPr lang="en-US" sz="3500" noProof="0" dirty="0"/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6200" noProof="0" dirty="0">
                <a:solidFill>
                  <a:schemeClr val="tx1"/>
                </a:solidFill>
              </a:rPr>
              <a:t>Moqup©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6200" noProof="0" dirty="0">
                <a:solidFill>
                  <a:schemeClr val="tx1"/>
                </a:solidFill>
              </a:rPr>
              <a:t>Balsamiq©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6200" noProof="0" dirty="0">
                <a:solidFill>
                  <a:schemeClr val="tx1"/>
                </a:solidFill>
              </a:rPr>
              <a:t>Axure©</a:t>
            </a:r>
            <a:endParaRPr lang="en-US" sz="3600" noProof="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7000" noProof="0" dirty="0"/>
              <a:t>Higher-fidelity prototypes can be produced by linking interactive wireframes to design pattern library with software components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z="1000" smtClean="0">
                <a:solidFill>
                  <a:schemeClr val="accent6">
                    <a:lumMod val="75000"/>
                  </a:schemeClr>
                </a:solidFill>
              </a:rPr>
              <a:t>20</a:t>
            </a:fld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06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816819"/>
          </a:xfrm>
        </p:spPr>
        <p:txBody>
          <a:bodyPr>
            <a:normAutofit/>
          </a:bodyPr>
          <a:lstStyle/>
          <a:p>
            <a:r>
              <a:rPr lang="en-US" noProof="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038920"/>
            <a:ext cx="7848872" cy="523185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800" noProof="0" dirty="0"/>
              <a:t>AgileUX refers to approaches that integrate UX design and agile development </a:t>
            </a:r>
            <a:endParaRPr lang="en-US" sz="1500" noProof="0" dirty="0"/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3200" noProof="0" dirty="0">
                <a:solidFill>
                  <a:schemeClr val="tx1"/>
                </a:solidFill>
              </a:rPr>
              <a:t>Needs a balance between research and reflection, and rapid iterations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3200" noProof="0" dirty="0">
                <a:solidFill>
                  <a:schemeClr val="tx1"/>
                </a:solidFill>
              </a:rPr>
              <a:t>Requirements are repeatedly re-prioritized, which seeks to avoid wasted effort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3200" noProof="0" dirty="0">
                <a:solidFill>
                  <a:schemeClr val="tx1"/>
                </a:solidFill>
              </a:rPr>
              <a:t>UX design activities need careful planning: when, how much, and how to take forward</a:t>
            </a:r>
          </a:p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en-US" sz="3400" noProof="0" dirty="0"/>
              <a:t>Design patterns and implementation libraries support good user experience design</a:t>
            </a:r>
          </a:p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en-US" sz="3400" noProof="0" dirty="0"/>
              <a:t>Open source resources, for example, on GitHub, make development of standard applications easier and quicker </a:t>
            </a:r>
          </a:p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en-US" sz="3400" noProof="0" dirty="0"/>
              <a:t>A range of automated tools to support interaction design in practice is available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z="1000" smtClean="0">
                <a:solidFill>
                  <a:schemeClr val="accent6">
                    <a:lumMod val="75000"/>
                  </a:schemeClr>
                </a:solidFill>
              </a:rPr>
              <a:t>21</a:t>
            </a:fld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17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Agile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8435280" cy="4968552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noProof="0" dirty="0"/>
              <a:t>Short (one to three week) timeboxes of iterative development (sprint, iteration, cycle)</a:t>
            </a:r>
            <a:endParaRPr lang="en-US" sz="1300" noProof="0" dirty="0"/>
          </a:p>
          <a:p>
            <a:pPr>
              <a:spcBef>
                <a:spcPts val="1200"/>
              </a:spcBef>
            </a:pPr>
            <a:r>
              <a:rPr lang="en-US" noProof="0" dirty="0"/>
              <a:t>Early and repeated customer/user feedback</a:t>
            </a:r>
            <a:endParaRPr lang="en-US" sz="1300" noProof="0" dirty="0"/>
          </a:p>
          <a:p>
            <a:pPr>
              <a:spcBef>
                <a:spcPts val="1200"/>
              </a:spcBef>
            </a:pPr>
            <a:r>
              <a:rPr lang="en-US" noProof="0" dirty="0"/>
              <a:t>Re-prioritization of work based on customer or user so that emergent requirements can be handled</a:t>
            </a:r>
            <a:endParaRPr lang="en-US" sz="1300" noProof="0" dirty="0"/>
          </a:p>
          <a:p>
            <a:pPr>
              <a:spcBef>
                <a:spcPts val="1200"/>
              </a:spcBef>
            </a:pPr>
            <a:r>
              <a:rPr lang="en-US" noProof="0" dirty="0"/>
              <a:t>Many approaches, for example, eXtreme Programming (XP), Scrum, Kanban, and DSDM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z="1000" smtClean="0">
                <a:solidFill>
                  <a:schemeClr val="accent6">
                    <a:lumMod val="75000"/>
                  </a:schemeClr>
                </a:solidFill>
              </a:rPr>
              <a:t>3</a:t>
            </a:fld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12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Technical Debt in UX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7798"/>
            <a:ext cx="8435280" cy="4968552"/>
          </a:xfrm>
        </p:spPr>
        <p:txBody>
          <a:bodyPr>
            <a:normAutofit/>
          </a:bodyPr>
          <a:lstStyle/>
          <a:p>
            <a:r>
              <a:rPr lang="en-US" noProof="0" dirty="0"/>
              <a:t>Making compromises that are expedient in short term, but cause problems in long term</a:t>
            </a:r>
          </a:p>
          <a:p>
            <a:pPr>
              <a:spcBef>
                <a:spcPts val="2400"/>
              </a:spcBef>
            </a:pPr>
            <a:r>
              <a:rPr lang="en-US" noProof="0" dirty="0"/>
              <a:t>Refactoring to correct pragmatic trade-offs </a:t>
            </a:r>
            <a:endParaRPr lang="en-US" sz="1300" noProof="0" dirty="0"/>
          </a:p>
          <a:p>
            <a:pPr>
              <a:spcBef>
                <a:spcPts val="2400"/>
              </a:spcBef>
            </a:pPr>
            <a:r>
              <a:rPr lang="en-US" noProof="0" dirty="0"/>
              <a:t>UX debt arises from trade-offs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</a:rPr>
              <a:t>A history of neglecting UX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</a:rPr>
              <a:t>Large portfolio of products developed independently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z="1000" smtClean="0">
                <a:solidFill>
                  <a:schemeClr val="accent6">
                    <a:lumMod val="75000"/>
                  </a:schemeClr>
                </a:solidFill>
              </a:rPr>
              <a:t>4</a:t>
            </a:fld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48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0106"/>
          </a:xfrm>
        </p:spPr>
        <p:txBody>
          <a:bodyPr/>
          <a:lstStyle/>
          <a:p>
            <a:r>
              <a:rPr lang="en-US" noProof="0" dirty="0"/>
              <a:t>AgileUX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1"/>
            <a:ext cx="8363272" cy="496855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noProof="0" dirty="0"/>
              <a:t>Integrates techniques from interaction design and agile methods</a:t>
            </a:r>
          </a:p>
          <a:p>
            <a:pPr>
              <a:lnSpc>
                <a:spcPct val="120000"/>
              </a:lnSpc>
            </a:pPr>
            <a:r>
              <a:rPr lang="en-US" noProof="0" dirty="0"/>
              <a:t>AgileUX requires balancing research and reflection for good UX with rapid iterations incorporating user feedback</a:t>
            </a:r>
          </a:p>
          <a:p>
            <a:pPr>
              <a:lnSpc>
                <a:spcPct val="120000"/>
              </a:lnSpc>
            </a:pPr>
            <a:r>
              <a:rPr lang="en-US" noProof="0" dirty="0"/>
              <a:t>In Agile iterations, </a:t>
            </a:r>
            <a:r>
              <a:rPr lang="en-US" noProof="0" dirty="0">
                <a:solidFill>
                  <a:schemeClr val="tx1"/>
                </a:solidFill>
              </a:rPr>
              <a:t>requirements are elaborated and re-prioritized, rather than specified up-front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z="1000" smtClean="0">
                <a:solidFill>
                  <a:schemeClr val="accent6">
                    <a:lumMod val="75000"/>
                  </a:schemeClr>
                </a:solidFill>
              </a:rPr>
              <a:t>5</a:t>
            </a:fld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12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0106"/>
          </a:xfrm>
        </p:spPr>
        <p:txBody>
          <a:bodyPr/>
          <a:lstStyle/>
          <a:p>
            <a:r>
              <a:rPr lang="en-US" noProof="0" dirty="0"/>
              <a:t>AgileUX </a:t>
            </a:r>
            <a:r>
              <a:rPr lang="en-US" sz="2800" i="1" noProof="0" dirty="0"/>
              <a:t>(continued)</a:t>
            </a:r>
            <a:endParaRPr lang="en-US" i="1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363272" cy="564061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noProof="0" dirty="0"/>
              <a:t>All techniques in UX are still relevant, but when to use and how much needs careful planning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</a:rPr>
              <a:t>Focus on product, not design, as deliverable 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</a:rPr>
              <a:t>Cross-functional teams</a:t>
            </a:r>
          </a:p>
          <a:p>
            <a:pPr>
              <a:lnSpc>
                <a:spcPct val="120000"/>
              </a:lnSpc>
            </a:pPr>
            <a:r>
              <a:rPr lang="en-US" noProof="0" dirty="0"/>
              <a:t>Three practical areas: user research, aligning work practices, and documentation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z="1000" smtClean="0">
                <a:solidFill>
                  <a:schemeClr val="accent6">
                    <a:lumMod val="75000"/>
                  </a:schemeClr>
                </a:solidFill>
              </a:rPr>
              <a:t>6</a:t>
            </a:fld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47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User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8435280" cy="4968552"/>
          </a:xfrm>
        </p:spPr>
        <p:txBody>
          <a:bodyPr>
            <a:normAutofit/>
          </a:bodyPr>
          <a:lstStyle/>
          <a:p>
            <a:r>
              <a:rPr lang="en-US" noProof="0" dirty="0"/>
              <a:t>Seeks to characterize users, tasks, and context through data gathering and analysis</a:t>
            </a:r>
            <a:endParaRPr lang="en-US" sz="1500" noProof="0" dirty="0"/>
          </a:p>
          <a:p>
            <a:pPr>
              <a:spcBef>
                <a:spcPts val="2400"/>
              </a:spcBef>
            </a:pPr>
            <a:r>
              <a:rPr lang="en-US" noProof="0" dirty="0"/>
              <a:t>Detailed user research cannot be fitted within a limited timebox</a:t>
            </a:r>
            <a:endParaRPr lang="en-US" sz="1400" noProof="0" dirty="0"/>
          </a:p>
          <a:p>
            <a:pPr lvl="1">
              <a:spcBef>
                <a:spcPts val="1500"/>
              </a:spcBef>
              <a:buFont typeface="Wingdings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</a:rPr>
              <a:t>Some user research can be performed in iteration 0 (zero), before implementation starts</a:t>
            </a:r>
            <a:endParaRPr lang="en-US" sz="900" noProof="0" dirty="0">
              <a:solidFill>
                <a:schemeClr val="tx1"/>
              </a:solidFill>
            </a:endParaRPr>
          </a:p>
          <a:p>
            <a:pPr lvl="1">
              <a:spcBef>
                <a:spcPts val="1500"/>
              </a:spcBef>
              <a:buFont typeface="Wingdings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</a:rPr>
              <a:t>Ongoing program of user research over a longer period of time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z="1000" smtClean="0">
                <a:solidFill>
                  <a:schemeClr val="accent6">
                    <a:lumMod val="75000"/>
                  </a:schemeClr>
                </a:solidFill>
              </a:rPr>
              <a:t>7</a:t>
            </a:fld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70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Chart depicting the Lean UX process, with Outcomes, assumptions and hypothesis, Design it, Create an MVP, Research and Learning.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LeanUX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8435280" cy="18002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noProof="0" dirty="0"/>
              <a:t>Create and deploy products quickly to get real user feedback for future developments</a:t>
            </a:r>
            <a:endParaRPr lang="en-US" sz="1500" noProof="0" dirty="0"/>
          </a:p>
          <a:p>
            <a:pPr>
              <a:lnSpc>
                <a:spcPct val="120000"/>
              </a:lnSpc>
            </a:pPr>
            <a:r>
              <a:rPr lang="en-US" noProof="0" dirty="0"/>
              <a:t>Tight iterations of build-measure-learn</a:t>
            </a:r>
          </a:p>
          <a:p>
            <a:pPr>
              <a:lnSpc>
                <a:spcPct val="120000"/>
              </a:lnSpc>
            </a:pPr>
            <a:r>
              <a:rPr lang="en-US" noProof="0" dirty="0">
                <a:solidFill>
                  <a:schemeClr val="tx1"/>
                </a:solidFill>
              </a:rPr>
              <a:t>Minimum viable product tests assumptions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z="1000" smtClean="0">
                <a:solidFill>
                  <a:schemeClr val="accent6">
                    <a:lumMod val="75000"/>
                  </a:schemeClr>
                </a:solidFill>
              </a:rPr>
              <a:t>8</a:t>
            </a:fld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 descr="Chart depicting the Lean UX process, with Outcomes, assumptions and hypothesis, Design it, Create an MVP, Research and Learning.">
            <a:extLst>
              <a:ext uri="{FF2B5EF4-FFF2-40B4-BE49-F238E27FC236}">
                <a16:creationId xmlns:a16="http://schemas.microsoft.com/office/drawing/2014/main" id="{69B3F029-F712-684B-B4C7-38506FD38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169961"/>
            <a:ext cx="5004363" cy="26249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A9A50A-A549-A744-B343-B9B745914A97}"/>
              </a:ext>
            </a:extLst>
          </p:cNvPr>
          <p:cNvSpPr/>
          <p:nvPr/>
        </p:nvSpPr>
        <p:spPr>
          <a:xfrm>
            <a:off x="539552" y="5931302"/>
            <a:ext cx="8147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HelveticaNeueLTStd"/>
              </a:rPr>
              <a:t>Source: </a:t>
            </a:r>
            <a:r>
              <a:rPr lang="en-GB" dirty="0">
                <a:latin typeface="HelveticaNeueLTStd"/>
              </a:rPr>
              <a:t>Gothelf, J. with J. Seiden (2016) Lean UX, 2nd edition, O’Reilly.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5016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Aligning work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4536504"/>
          </a:xfrm>
        </p:spPr>
        <p:txBody>
          <a:bodyPr>
            <a:normAutofit lnSpcReduction="10000"/>
          </a:bodyPr>
          <a:lstStyle/>
          <a:p>
            <a:r>
              <a:rPr lang="en-US" sz="3000" noProof="0" dirty="0"/>
              <a:t>Designing a complete product upfront causes problems because of re-prioritization</a:t>
            </a:r>
          </a:p>
          <a:p>
            <a:pPr>
              <a:spcBef>
                <a:spcPts val="1200"/>
              </a:spcBef>
            </a:pPr>
            <a:r>
              <a:rPr lang="en-US" sz="3000" noProof="0" dirty="0"/>
              <a:t>Some upfront work is needed (technical and UX)</a:t>
            </a:r>
          </a:p>
          <a:p>
            <a:pPr>
              <a:spcBef>
                <a:spcPts val="1200"/>
              </a:spcBef>
            </a:pPr>
            <a:r>
              <a:rPr lang="en-US" sz="3000" noProof="0" dirty="0"/>
              <a:t>Use a parallel tracks approach: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600" noProof="0" dirty="0">
                <a:solidFill>
                  <a:schemeClr val="tx1"/>
                </a:solidFill>
              </a:rPr>
              <a:t>Create product vision before development starts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600" noProof="0" dirty="0">
                <a:solidFill>
                  <a:schemeClr val="tx1"/>
                </a:solidFill>
              </a:rPr>
              <a:t>Do design work one iteration ahead of development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600" noProof="0" dirty="0">
                <a:solidFill>
                  <a:schemeClr val="tx1"/>
                </a:solidFill>
              </a:rPr>
              <a:t>Some teams work two iterations ahead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z="1000" smtClean="0">
                <a:solidFill>
                  <a:schemeClr val="accent6">
                    <a:lumMod val="75000"/>
                  </a:schemeClr>
                </a:solidFill>
              </a:rPr>
              <a:t>9</a:t>
            </a:fld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65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78A46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973</Words>
  <Application>Microsoft Macintosh PowerPoint</Application>
  <PresentationFormat>On-screen Show (4:3)</PresentationFormat>
  <Paragraphs>156</Paragraphs>
  <Slides>21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HelveticaNeueLTStd</vt:lpstr>
      <vt:lpstr>Liberation sans</vt:lpstr>
      <vt:lpstr>Liberation sans</vt:lpstr>
      <vt:lpstr>Wingdings</vt:lpstr>
      <vt:lpstr>Office Theme</vt:lpstr>
      <vt:lpstr>Clip</vt:lpstr>
      <vt:lpstr>PowerPoint Presentation</vt:lpstr>
      <vt:lpstr>Overview</vt:lpstr>
      <vt:lpstr>Agile development</vt:lpstr>
      <vt:lpstr>Technical Debt in UX</vt:lpstr>
      <vt:lpstr>AgileUX</vt:lpstr>
      <vt:lpstr>AgileUX (continued)</vt:lpstr>
      <vt:lpstr>User research</vt:lpstr>
      <vt:lpstr>LeanUX</vt:lpstr>
      <vt:lpstr>Aligning work practices</vt:lpstr>
      <vt:lpstr>Parallel tracks approach to AgileUX</vt:lpstr>
      <vt:lpstr>Aligning work practices</vt:lpstr>
      <vt:lpstr>Documentation</vt:lpstr>
      <vt:lpstr>Documentation: How polished? (low fidelity)</vt:lpstr>
      <vt:lpstr>Documentation: how polished? (high fidelity)</vt:lpstr>
      <vt:lpstr>Design Patterns</vt:lpstr>
      <vt:lpstr>Design Patterns: Carousel</vt:lpstr>
      <vt:lpstr>Bad Design Patterns</vt:lpstr>
      <vt:lpstr>Open Source Resources</vt:lpstr>
      <vt:lpstr>Open Source Resources</vt:lpstr>
      <vt:lpstr>Tools for Interaction Design</vt:lpstr>
      <vt:lpstr>Summary</vt:lpstr>
    </vt:vector>
  </TitlesOfParts>
  <Company>John Wiley and Sons,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King, Georgia - Chichester</dc:creator>
  <cp:lastModifiedBy>Gary Schwartz</cp:lastModifiedBy>
  <cp:revision>54</cp:revision>
  <dcterms:created xsi:type="dcterms:W3CDTF">2015-01-06T09:40:09Z</dcterms:created>
  <dcterms:modified xsi:type="dcterms:W3CDTF">2019-07-23T17:56:57Z</dcterms:modified>
</cp:coreProperties>
</file>