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7"/>
  </p:notesMasterIdLst>
  <p:sldIdLst>
    <p:sldId id="256" r:id="rId2"/>
    <p:sldId id="259" r:id="rId3"/>
    <p:sldId id="260" r:id="rId4"/>
    <p:sldId id="261" r:id="rId5"/>
    <p:sldId id="29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4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85" r:id="rId24"/>
    <p:sldId id="279" r:id="rId25"/>
    <p:sldId id="280" r:id="rId26"/>
    <p:sldId id="281" r:id="rId27"/>
    <p:sldId id="286" r:id="rId28"/>
    <p:sldId id="287" r:id="rId29"/>
    <p:sldId id="288" r:id="rId30"/>
    <p:sldId id="289" r:id="rId31"/>
    <p:sldId id="291" r:id="rId32"/>
    <p:sldId id="293" r:id="rId33"/>
    <p:sldId id="294" r:id="rId34"/>
    <p:sldId id="290" r:id="rId35"/>
    <p:sldId id="28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en Sharp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3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17T17:32:09.279" idx="2">
    <p:pos x="1130" y="198"/>
    <p:text>Table 11.1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BF90-99B2-4202-92DF-19479BF58EE9}" type="datetimeFigureOut">
              <a:rPr lang="en-GB" smtClean="0"/>
              <a:t>16/02/2015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5A965-49CD-492E-84BE-5EB2A9CC3D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1F7D5C-5A52-1342-9815-7C0E8532FFD4}" type="slidenum">
              <a:rPr lang="en-GB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E55EE5-A0E6-584F-AD79-05AE9DCC70F8}" type="slidenum">
              <a:rPr lang="en-GB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33A5B4-9929-C04F-ACFC-E857EE2B1CB2}" type="slidenum">
              <a:rPr lang="en-GB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7544E-4619-EA46-92EC-04DC7E0B9749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F90F08-F3DB-2A4F-8DAC-F1A7E37FEBB2}" type="slidenum">
              <a:rPr lang="en-GB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5B8DE4-554A-1C4A-8BD1-18CEE9F912C4}" type="slidenum">
              <a:rPr lang="en-GB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C8254-051F-F942-9F89-1D8E579A61D1}" type="slidenum">
              <a:rPr lang="en-GB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5BDD2F-BFCE-4F4D-BB46-2794B19143F9}" type="slidenum">
              <a:rPr lang="en-GB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0D4AAF-AA7E-C447-A79C-597FD7B121BA}" type="slidenum">
              <a:rPr lang="en-GB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88F5D4-AC30-704A-8C16-C129465EBE09}" type="slidenum">
              <a:rPr lang="en-GB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A4C14-AFE7-5F4A-98AB-BE2A6E362C54}" type="slidenum">
              <a:rPr lang="en-GB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9056B7-6436-714F-9F94-7F3036021D4C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3FE34-E7CA-4D40-B5DC-9F386AEE12B3}" type="slidenum">
              <a:rPr lang="en-GB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75319-6F9B-7446-AD1F-693D0AB4557A}" type="slidenum">
              <a:rPr lang="en-GB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B9965C-2C5B-8641-867C-7D1FFAC7D65E}" type="slidenum">
              <a:rPr lang="en-GB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58E2D7-0BE1-7546-9EDA-71628AB2B8B0}" type="slidenum">
              <a:rPr lang="en-GB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9B74D7-F0AA-5041-8CC8-FAD0F779960D}" type="slidenum">
              <a:rPr lang="en-GB"/>
              <a:pPr/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E74F2-18B1-4E4A-AC6B-A1A9A3C4D1B1}" type="slidenum">
              <a:rPr lang="en-GB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BE74F2-18B1-4E4A-AC6B-A1A9A3C4D1B1}" type="slidenum">
              <a:rPr lang="en-GB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129A7-11F6-E848-A017-B3ADE823FDAA}" type="slidenum">
              <a:rPr lang="en-GB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145EF2-425F-354C-99CB-6988621212AB}" type="slidenum">
              <a:rPr lang="en-GB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9EA437-7DCF-334C-BF14-9EAB279ACEB6}" type="slidenum">
              <a:rPr lang="en-GB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BCA90-1E83-ED44-BB62-B06A9D314D30}" type="slidenum">
              <a:rPr lang="en-GB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68987-B4BB-BA42-84B4-DF90E0785510}" type="slidenum">
              <a:rPr lang="en-GB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63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491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38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467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987675" y="63817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>
          <a:xfrm>
            <a:off x="179388" y="6381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48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415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61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0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49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99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9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r>
              <a:rPr lang="en-GB" smtClean="0"/>
              <a:t>www.id-book.com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defRPr>
            </a:lvl1pPr>
          </a:lstStyle>
          <a:p>
            <a:fld id="{A7EA2D8D-44E5-43C4-BBA1-AE3E32EF089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1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6">
              <a:lumMod val="75000"/>
            </a:schemeClr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7030A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70C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70C0"/>
          </a:solidFill>
          <a:latin typeface="Liberation Sans" panose="020B0604020202020204" pitchFamily="34" charset="0"/>
          <a:ea typeface="Liberation Sans" panose="020B0604020202020204" pitchFamily="34" charset="0"/>
          <a:cs typeface="Liberation Sans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u.wiley.com/WileyCDA/WileyTitle/productCd-1119020751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wiley.com/product_data/coverImage300/51/11190207/111902075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0688"/>
            <a:ext cx="2857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153" y="4594864"/>
            <a:ext cx="83248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Chapter 11</a:t>
            </a:r>
            <a:b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</a:br>
            <a:endParaRPr lang="en-GB" sz="1400" dirty="0" smtClean="0">
              <a:solidFill>
                <a:schemeClr val="accent6">
                  <a:lumMod val="75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  <a:latin typeface="Liberation Sans" panose="020B0604020202020204" pitchFamily="34" charset="0"/>
                <a:ea typeface="Liberation Sans" panose="020B0604020202020204" pitchFamily="34" charset="0"/>
                <a:cs typeface="Liberation Sans" panose="020B0604020202020204" pitchFamily="34" charset="0"/>
              </a:rPr>
              <a:t>DESIGN, PROTOTYPING and CONSTRUCTION</a:t>
            </a:r>
            <a:endParaRPr lang="en-GB" sz="3200" dirty="0">
              <a:solidFill>
                <a:schemeClr val="accent6">
                  <a:lumMod val="75000"/>
                </a:schemeClr>
              </a:solidFill>
              <a:latin typeface="Liberation Sans" panose="020B0604020202020204" pitchFamily="34" charset="0"/>
              <a:ea typeface="Liberation Sans" panose="020B0604020202020204" pitchFamily="34" charset="0"/>
              <a:cs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23928" y="6408714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2102496" y="351574"/>
            <a:ext cx="4954884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latin typeface="Liberation Sans"/>
              </a:rPr>
              <a:t>What to prototype?</a:t>
            </a:r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773113" y="16764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Technical issues</a:t>
            </a: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endParaRPr lang="en-GB" sz="3200" dirty="0">
              <a:solidFill>
                <a:srgbClr val="7030A0"/>
              </a:solidFill>
              <a:latin typeface="Liberation Sans"/>
            </a:endParaRP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Work flow, task design</a:t>
            </a: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endParaRPr lang="en-GB" sz="3200" dirty="0">
              <a:solidFill>
                <a:srgbClr val="7030A0"/>
              </a:solidFill>
              <a:latin typeface="Liberation Sans"/>
            </a:endParaRP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Screen layouts and information display</a:t>
            </a: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endParaRPr lang="en-GB" sz="3200" dirty="0">
              <a:solidFill>
                <a:srgbClr val="7030A0"/>
              </a:solidFill>
              <a:latin typeface="Liberation Sans"/>
            </a:endParaRPr>
          </a:p>
          <a:p>
            <a:pPr marL="534988" lvl="1" indent="-34925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Difficult, controversial, critical areas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8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10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816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1562361" y="462699"/>
            <a:ext cx="6019278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 dirty="0">
                <a:latin typeface="Liberation Sans"/>
              </a:rPr>
              <a:t>Low-fidelity Prototyping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solidFill>
                  <a:srgbClr val="7030A0"/>
                </a:solidFill>
                <a:latin typeface="Liberation Sans"/>
              </a:rPr>
              <a:t>Uses a medium which is unlike the final medium, e.g. paper, cardboard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solidFill>
                  <a:srgbClr val="7030A0"/>
                </a:solidFill>
                <a:latin typeface="Liberation Sans"/>
              </a:rPr>
              <a:t>Is quick, cheap and easily changed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2800" dirty="0" smtClean="0">
                <a:solidFill>
                  <a:srgbClr val="7030A0"/>
                </a:solidFill>
                <a:latin typeface="Liberation Sans"/>
              </a:rPr>
              <a:t>Examples:</a:t>
            </a:r>
          </a:p>
          <a:p>
            <a:pPr lvl="1" indent="-342900" eaLnBrk="0" hangingPunct="0">
              <a:spcBef>
                <a:spcPts val="600"/>
              </a:spcBef>
            </a:pP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sketches 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of screens, task sequences, </a:t>
            </a:r>
            <a:r>
              <a:rPr lang="en-GB" sz="2400" dirty="0" err="1" smtClean="0">
                <a:solidFill>
                  <a:schemeClr val="accent1"/>
                </a:solidFill>
                <a:latin typeface="Liberation Sans"/>
              </a:rPr>
              <a:t>etc</a:t>
            </a:r>
            <a:endParaRPr lang="en-GB" sz="2400" dirty="0" smtClean="0">
              <a:solidFill>
                <a:schemeClr val="accent1"/>
              </a:solidFill>
              <a:latin typeface="Liberation Sans"/>
            </a:endParaRPr>
          </a:p>
          <a:p>
            <a:pPr lvl="1" indent="-342900" eaLnBrk="0" hangingPunct="0">
              <a:spcBef>
                <a:spcPts val="600"/>
              </a:spcBef>
            </a:pPr>
            <a:r>
              <a:rPr lang="ja-JP" altLang="en-GB" sz="2400" dirty="0" smtClean="0">
                <a:solidFill>
                  <a:schemeClr val="accent1"/>
                </a:solidFill>
                <a:latin typeface="Liberation Sans"/>
              </a:rPr>
              <a:t>‘</a:t>
            </a:r>
            <a:r>
              <a:rPr lang="en-GB" altLang="ja-JP" sz="2400" dirty="0" smtClean="0">
                <a:solidFill>
                  <a:schemeClr val="accent1"/>
                </a:solidFill>
                <a:latin typeface="Liberation Sans"/>
              </a:rPr>
              <a:t>p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ost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-it</a:t>
            </a:r>
            <a:r>
              <a:rPr lang="ja-JP" altLang="en-GB" sz="2400" dirty="0">
                <a:solidFill>
                  <a:schemeClr val="accent1"/>
                </a:solidFill>
                <a:latin typeface="Liberation Sans"/>
              </a:rPr>
              <a:t>’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notes</a:t>
            </a:r>
          </a:p>
          <a:p>
            <a:pPr lvl="1" indent="-342900" eaLnBrk="0" hangingPunct="0">
              <a:spcBef>
                <a:spcPts val="600"/>
              </a:spcBef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s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toryboards</a:t>
            </a:r>
          </a:p>
          <a:p>
            <a:pPr lvl="1" indent="-342900" eaLnBrk="0" hangingPunct="0">
              <a:spcBef>
                <a:spcPts val="600"/>
              </a:spcBef>
            </a:pPr>
            <a:r>
              <a:rPr lang="ja-JP" altLang="en-GB" sz="2400" dirty="0" smtClean="0">
                <a:solidFill>
                  <a:schemeClr val="accent1"/>
                </a:solidFill>
                <a:latin typeface="Liberation Sans"/>
              </a:rPr>
              <a:t>‘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Wizard-of-Oz</a:t>
            </a:r>
            <a:r>
              <a:rPr lang="ja-JP" altLang="en-GB" sz="2400" dirty="0" smtClean="0">
                <a:solidFill>
                  <a:schemeClr val="accent1"/>
                </a:solidFill>
                <a:latin typeface="Liberation Sans"/>
              </a:rPr>
              <a:t>’</a:t>
            </a:r>
            <a:r>
              <a:rPr lang="en-US" sz="2400" dirty="0">
                <a:solidFill>
                  <a:schemeClr val="accent1"/>
                </a:solidFill>
                <a:latin typeface="Liberation Sans"/>
              </a:rPr>
              <a:t>	</a:t>
            </a:r>
          </a:p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11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60291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39952" y="6361946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>
          <a:xfrm>
            <a:off x="2961752" y="351574"/>
            <a:ext cx="3226845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latin typeface="Liberation Sans"/>
              </a:rPr>
              <a:t>Storyboards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33413" y="1524000"/>
            <a:ext cx="7772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Often used with scenarios, bringing more detail, and a chance to role play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32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It is a series of sketches showing how a user might progress through a task using the device 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32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3200" dirty="0">
                <a:solidFill>
                  <a:srgbClr val="7030A0"/>
                </a:solidFill>
                <a:latin typeface="Liberation Sans"/>
              </a:rPr>
              <a:t>Used early in design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8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</a:pPr>
            <a:r>
              <a:rPr lang="en-GB" sz="2800" dirty="0">
                <a:latin typeface="Liberation Sans"/>
              </a:rPr>
              <a:t> 		</a:t>
            </a:r>
            <a:endParaRPr lang="en-US" sz="28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12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831093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8" y="188640"/>
            <a:ext cx="8229600" cy="1143000"/>
          </a:xfrm>
        </p:spPr>
        <p:txBody>
          <a:bodyPr/>
          <a:lstStyle/>
          <a:p>
            <a:r>
              <a:rPr lang="en-US" dirty="0" smtClean="0"/>
              <a:t>Example storyboard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13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3057"/>
            <a:ext cx="6922144" cy="5063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8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3240706" y="188640"/>
            <a:ext cx="2662588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 dirty="0">
                <a:latin typeface="Liberation Sans"/>
              </a:rPr>
              <a:t>Sketching</a:t>
            </a: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  <a:latin typeface="Liberation Sans"/>
            </a:endParaRPr>
          </a:p>
          <a:p>
            <a:endParaRPr lang="en-US" sz="2800">
              <a:latin typeface="Liberation Sans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05072" y="1384203"/>
            <a:ext cx="3240360" cy="481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Sketching is important to low-fidelity </a:t>
            </a:r>
            <a:r>
              <a:rPr lang="en-GB" sz="3000" dirty="0" smtClean="0">
                <a:solidFill>
                  <a:srgbClr val="7030A0"/>
                </a:solidFill>
                <a:latin typeface="Liberation Sans"/>
              </a:rPr>
              <a:t>prototyping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30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Don</a:t>
            </a:r>
            <a:r>
              <a:rPr lang="ja-JP" altLang="en-GB" sz="3000" dirty="0">
                <a:solidFill>
                  <a:srgbClr val="7030A0"/>
                </a:solidFill>
                <a:latin typeface="Liberation Sans"/>
              </a:rPr>
              <a:t>’</a:t>
            </a:r>
            <a:r>
              <a:rPr lang="en-GB" sz="3000" dirty="0">
                <a:solidFill>
                  <a:srgbClr val="7030A0"/>
                </a:solidFill>
                <a:latin typeface="Liberation Sans"/>
              </a:rPr>
              <a:t>t be inhibited about drawing ability. Practice simple symbols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8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</a:pPr>
            <a:r>
              <a:rPr lang="en-GB" sz="2800" dirty="0">
                <a:latin typeface="Liberation Sans"/>
              </a:rPr>
              <a:t> 		</a:t>
            </a:r>
            <a:endParaRPr lang="en-US" sz="2800" dirty="0">
              <a:latin typeface="Liberation Sans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633413" y="43434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>
              <a:latin typeface="Liberation Sans"/>
            </a:endParaRPr>
          </a:p>
          <a:p>
            <a:pPr eaLnBrk="0" hangingPunct="0">
              <a:spcBef>
                <a:spcPts val="600"/>
              </a:spcBef>
            </a:pPr>
            <a:r>
              <a:rPr lang="en-GB" sz="2400">
                <a:latin typeface="Liberation Sans"/>
              </a:rPr>
              <a:t> 		</a:t>
            </a:r>
            <a:endParaRPr lang="en-US" sz="2400">
              <a:latin typeface="Liberation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84832" y="6477000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14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77" y="1406302"/>
            <a:ext cx="4943475" cy="43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8943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>
                <a:latin typeface="Liberation Sans"/>
              </a:rPr>
              <a:t>Card-based prototypes</a:t>
            </a:r>
            <a:endParaRPr lang="en-GB" sz="4400">
              <a:latin typeface="Liberation Sans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  <a:latin typeface="Liberation Sans"/>
            </a:endParaRPr>
          </a:p>
          <a:p>
            <a:endParaRPr lang="en-US" sz="2800">
              <a:latin typeface="Liberation Sans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204028" y="1609017"/>
            <a:ext cx="460851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Index cards (3 X 5 inches) </a:t>
            </a:r>
            <a:endParaRPr lang="en-GB" sz="3000" dirty="0" smtClean="0">
              <a:solidFill>
                <a:srgbClr val="7030A0"/>
              </a:solidFill>
              <a:latin typeface="Liberation Sans"/>
            </a:endParaRP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endParaRPr lang="en-GB" sz="3000" dirty="0">
              <a:solidFill>
                <a:srgbClr val="7030A0"/>
              </a:solidFill>
              <a:latin typeface="Liberation Sans"/>
            </a:endParaRP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Each card represents </a:t>
            </a:r>
            <a:br>
              <a:rPr lang="en-GB" sz="3000" dirty="0">
                <a:solidFill>
                  <a:srgbClr val="7030A0"/>
                </a:solidFill>
                <a:latin typeface="Liberation Sans"/>
              </a:rPr>
            </a:br>
            <a:r>
              <a:rPr lang="en-GB" sz="3000" dirty="0">
                <a:solidFill>
                  <a:srgbClr val="7030A0"/>
                </a:solidFill>
                <a:latin typeface="Liberation Sans"/>
              </a:rPr>
              <a:t>one screen or part of </a:t>
            </a:r>
            <a:r>
              <a:rPr lang="en-GB" sz="3000" dirty="0" smtClean="0">
                <a:solidFill>
                  <a:srgbClr val="7030A0"/>
                </a:solidFill>
                <a:latin typeface="Liberation Sans"/>
              </a:rPr>
              <a:t>screen</a:t>
            </a: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endParaRPr lang="en-GB" sz="3000" dirty="0">
              <a:solidFill>
                <a:srgbClr val="7030A0"/>
              </a:solidFill>
              <a:latin typeface="Liberation Sans"/>
            </a:endParaRPr>
          </a:p>
          <a:p>
            <a:pPr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Often used in website </a:t>
            </a:r>
            <a:br>
              <a:rPr lang="en-GB" sz="3000" dirty="0">
                <a:solidFill>
                  <a:srgbClr val="7030A0"/>
                </a:solidFill>
                <a:latin typeface="Liberation Sans"/>
              </a:rPr>
            </a:br>
            <a:r>
              <a:rPr lang="en-GB" sz="3000" dirty="0">
                <a:solidFill>
                  <a:srgbClr val="7030A0"/>
                </a:solidFill>
                <a:latin typeface="Liberation Sans"/>
              </a:rPr>
              <a:t>development</a:t>
            </a:r>
            <a:endParaRPr lang="en-US" sz="3000" dirty="0">
              <a:solidFill>
                <a:srgbClr val="7030A0"/>
              </a:solidFill>
              <a:latin typeface="Liberation Sans"/>
            </a:endParaRPr>
          </a:p>
        </p:txBody>
      </p:sp>
      <p:pic>
        <p:nvPicPr>
          <p:cNvPr id="18441" name="Picture 9" descr="fig_09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9929"/>
            <a:ext cx="3390404" cy="485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16416" y="6459379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005807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07119" y="6438900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title"/>
          </p:nvPr>
        </p:nvSpPr>
        <p:spPr>
          <a:xfrm>
            <a:off x="1218517" y="116632"/>
            <a:ext cx="6706965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 dirty="0">
                <a:latin typeface="Liberation Sans"/>
              </a:rPr>
              <a:t>‘Wizard-of-Oz’ prototyping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749300" y="1036093"/>
            <a:ext cx="784383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</a:rPr>
              <a:t>The user thinks they are interacting with a computer, but a developer is responding to output rather than the system. </a:t>
            </a:r>
            <a:endParaRPr lang="en-US" sz="2400" dirty="0" smtClean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buFontTx/>
              <a:buChar char="•"/>
            </a:pPr>
            <a:endParaRPr lang="en-US" sz="8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</a:rPr>
              <a:t>Usually done early in design to understand users’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</a:rPr>
              <a:t>expectations</a:t>
            </a:r>
          </a:p>
          <a:p>
            <a:pPr marL="355600" indent="-355600" eaLnBrk="0" hangingPunct="0">
              <a:buFontTx/>
              <a:buChar char="•"/>
            </a:pPr>
            <a:endParaRPr lang="en-US" sz="8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</a:rPr>
              <a:t>What is ‘wrong’ with this approach?</a:t>
            </a:r>
          </a:p>
          <a:p>
            <a:pPr marL="355600" indent="-355600" algn="ctr" eaLnBrk="0" hangingPunct="0"/>
            <a:endParaRPr lang="en-US" sz="2400" dirty="0">
              <a:latin typeface="Liberation Sans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828925" y="4640262"/>
            <a:ext cx="726636" cy="6175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687513" y="3733800"/>
            <a:ext cx="3729037" cy="2286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5697538" y="4495800"/>
            <a:ext cx="703262" cy="53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2813050" y="4724400"/>
            <a:ext cx="74251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GB" sz="800" b="1">
                <a:latin typeface="Liberation Sans"/>
              </a:rPr>
              <a:t>&gt;Blurb blurb</a:t>
            </a:r>
          </a:p>
          <a:p>
            <a:pPr eaLnBrk="0" hangingPunct="0"/>
            <a:r>
              <a:rPr lang="en-GB" sz="800" b="1">
                <a:latin typeface="Liberation Sans"/>
              </a:rPr>
              <a:t>&gt;Do this</a:t>
            </a:r>
          </a:p>
          <a:p>
            <a:pPr eaLnBrk="0" hangingPunct="0"/>
            <a:r>
              <a:rPr lang="en-GB" sz="800" b="1">
                <a:latin typeface="Liberation Sans"/>
              </a:rPr>
              <a:t>&gt;Why?</a:t>
            </a:r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1970088" y="4648200"/>
            <a:ext cx="211137" cy="2286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2109788" y="4876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2109788" y="5105400"/>
            <a:ext cx="280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2109788" y="5105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2109788" y="5334000"/>
            <a:ext cx="35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>
            <a:off x="2462213" y="5334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5" name="AutoShape 19"/>
          <p:cNvSpPr>
            <a:spLocks noChangeArrowheads="1"/>
          </p:cNvSpPr>
          <p:nvPr/>
        </p:nvSpPr>
        <p:spPr bwMode="auto">
          <a:xfrm>
            <a:off x="2320925" y="5029200"/>
            <a:ext cx="492125" cy="228600"/>
          </a:xfrm>
          <a:prstGeom prst="parallelogram">
            <a:avLst>
              <a:gd name="adj" fmla="val 5381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>
            <a:off x="2462213" y="5105400"/>
            <a:ext cx="211137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>
            <a:off x="2462213" y="5181600"/>
            <a:ext cx="21113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1954213" y="3897313"/>
            <a:ext cx="7264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r>
              <a:rPr lang="en-GB" sz="2000">
                <a:latin typeface="Liberation Sans"/>
              </a:rPr>
              <a:t>User</a:t>
            </a:r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6753225" y="4267200"/>
            <a:ext cx="280988" cy="3048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0" name="Line 24"/>
          <p:cNvSpPr>
            <a:spLocks noChangeShapeType="1"/>
          </p:cNvSpPr>
          <p:nvPr/>
        </p:nvSpPr>
        <p:spPr bwMode="auto">
          <a:xfrm>
            <a:off x="6892925" y="45720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1" name="AutoShape 25"/>
          <p:cNvSpPr>
            <a:spLocks noChangeArrowheads="1"/>
          </p:cNvSpPr>
          <p:nvPr/>
        </p:nvSpPr>
        <p:spPr bwMode="auto">
          <a:xfrm rot="-8824957">
            <a:off x="6400800" y="4800600"/>
            <a:ext cx="492125" cy="228600"/>
          </a:xfrm>
          <a:prstGeom prst="parallelogram">
            <a:avLst>
              <a:gd name="adj" fmla="val 53819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2" name="Line 26"/>
          <p:cNvSpPr>
            <a:spLocks noChangeShapeType="1"/>
          </p:cNvSpPr>
          <p:nvPr/>
        </p:nvSpPr>
        <p:spPr bwMode="auto">
          <a:xfrm flipH="1">
            <a:off x="6681788" y="4724400"/>
            <a:ext cx="211137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6611938" y="4876800"/>
            <a:ext cx="141287" cy="76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4" name="Line 28"/>
          <p:cNvSpPr>
            <a:spLocks noChangeShapeType="1"/>
          </p:cNvSpPr>
          <p:nvPr/>
        </p:nvSpPr>
        <p:spPr bwMode="auto">
          <a:xfrm>
            <a:off x="6611938" y="4953000"/>
            <a:ext cx="141287" cy="762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5" name="Line 29"/>
          <p:cNvSpPr>
            <a:spLocks noChangeShapeType="1"/>
          </p:cNvSpPr>
          <p:nvPr/>
        </p:nvSpPr>
        <p:spPr bwMode="auto">
          <a:xfrm>
            <a:off x="6892925" y="48768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6" name="Line 30"/>
          <p:cNvSpPr>
            <a:spLocks noChangeShapeType="1"/>
          </p:cNvSpPr>
          <p:nvPr/>
        </p:nvSpPr>
        <p:spPr bwMode="auto">
          <a:xfrm flipH="1">
            <a:off x="6542088" y="5105400"/>
            <a:ext cx="350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7" name="Line 31"/>
          <p:cNvSpPr>
            <a:spLocks noChangeShapeType="1"/>
          </p:cNvSpPr>
          <p:nvPr/>
        </p:nvSpPr>
        <p:spPr bwMode="auto">
          <a:xfrm>
            <a:off x="6542088" y="5105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9488" name="Freeform 32"/>
          <p:cNvSpPr>
            <a:spLocks/>
          </p:cNvSpPr>
          <p:nvPr/>
        </p:nvSpPr>
        <p:spPr bwMode="auto">
          <a:xfrm>
            <a:off x="2965450" y="5029200"/>
            <a:ext cx="3411538" cy="1409700"/>
          </a:xfrm>
          <a:custGeom>
            <a:avLst/>
            <a:gdLst>
              <a:gd name="T0" fmla="*/ 184 w 2328"/>
              <a:gd name="T1" fmla="*/ 96 h 888"/>
              <a:gd name="T2" fmla="*/ 184 w 2328"/>
              <a:gd name="T3" fmla="*/ 768 h 888"/>
              <a:gd name="T4" fmla="*/ 1288 w 2328"/>
              <a:gd name="T5" fmla="*/ 816 h 888"/>
              <a:gd name="T6" fmla="*/ 2200 w 2328"/>
              <a:gd name="T7" fmla="*/ 384 h 888"/>
              <a:gd name="T8" fmla="*/ 2056 w 2328"/>
              <a:gd name="T9" fmla="*/ 0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28" h="888">
                <a:moveTo>
                  <a:pt x="184" y="96"/>
                </a:moveTo>
                <a:cubicBezTo>
                  <a:pt x="92" y="372"/>
                  <a:pt x="0" y="648"/>
                  <a:pt x="184" y="768"/>
                </a:cubicBezTo>
                <a:cubicBezTo>
                  <a:pt x="368" y="888"/>
                  <a:pt x="952" y="880"/>
                  <a:pt x="1288" y="816"/>
                </a:cubicBezTo>
                <a:cubicBezTo>
                  <a:pt x="1624" y="752"/>
                  <a:pt x="2072" y="520"/>
                  <a:pt x="2200" y="384"/>
                </a:cubicBezTo>
                <a:cubicBezTo>
                  <a:pt x="2328" y="248"/>
                  <a:pt x="2080" y="64"/>
                  <a:pt x="2056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16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524929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1531103" y="462699"/>
            <a:ext cx="6081794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latin typeface="Liberation Sans"/>
              </a:rPr>
              <a:t>High-fidelity prototyping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85000" lnSpcReduction="20000"/>
          </a:bodyPr>
          <a:lstStyle/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Uses materials that you would expect to be in the final product </a:t>
            </a:r>
          </a:p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Prototype looks more like the final system than a low-fidelity version </a:t>
            </a:r>
          </a:p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High-fidelity prototypes can be developed by integrating existing hardware and software components </a:t>
            </a:r>
          </a:p>
          <a:p>
            <a:pPr indent="-271463" eaLnBrk="0" hangingPunct="0">
              <a:lnSpc>
                <a:spcPct val="130000"/>
              </a:lnSpc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Danger that users think they have a complete system…….see compromises  </a:t>
            </a:r>
            <a:r>
              <a:rPr lang="en-US" dirty="0">
                <a:solidFill>
                  <a:srgbClr val="7030A0"/>
                </a:solidFill>
                <a:latin typeface="Liberation Sans"/>
              </a:rPr>
              <a:t>	</a:t>
            </a:r>
          </a:p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2267744" y="2133600"/>
            <a:ext cx="83693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algn="ctr" eaLnBrk="0" hangingPunct="0"/>
            <a:endParaRPr lang="en-US" sz="2800" dirty="0">
              <a:latin typeface="Liberation Sans"/>
            </a:endParaRPr>
          </a:p>
          <a:p>
            <a:pPr algn="ctr" eaLnBrk="0" hangingPunct="0"/>
            <a:endParaRPr lang="en-US" sz="28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17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598117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23928" y="6416675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title"/>
          </p:nvPr>
        </p:nvSpPr>
        <p:spPr>
          <a:xfrm>
            <a:off x="978752" y="351574"/>
            <a:ext cx="7210308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 dirty="0">
                <a:latin typeface="Liberation Sans"/>
              </a:rPr>
              <a:t>Compromises in prototyping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633413" y="1447800"/>
            <a:ext cx="80883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All prototypes involve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compromises</a:t>
            </a: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For software-based prototyping maybe there is a slow response? sketchy icons? limited functionality? </a:t>
            </a:r>
            <a:endParaRPr lang="en-GB" sz="2400" dirty="0" smtClean="0">
              <a:solidFill>
                <a:srgbClr val="7030A0"/>
              </a:solidFill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Two common types of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compromise</a:t>
            </a:r>
          </a:p>
          <a:p>
            <a:pPr marL="800100" lvl="1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horizontal: </a:t>
            </a:r>
            <a:r>
              <a:rPr lang="en-GB" sz="2400" dirty="0">
                <a:solidFill>
                  <a:srgbClr val="7030A0"/>
                </a:solidFill>
                <a:latin typeface="Liberation Sans"/>
              </a:rPr>
              <a:t>provide a wide range of functions, but with little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detail</a:t>
            </a:r>
          </a:p>
          <a:p>
            <a:pPr marL="800100" lvl="1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vertical: </a:t>
            </a:r>
            <a:r>
              <a:rPr lang="en-GB" sz="2400" dirty="0">
                <a:solidFill>
                  <a:srgbClr val="7030A0"/>
                </a:solidFill>
                <a:latin typeface="Liberation Sans"/>
              </a:rPr>
              <a:t>provide a lot of detail for only a few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functions</a:t>
            </a:r>
          </a:p>
          <a:p>
            <a:pPr marL="800100" lvl="1" indent="-342900" eaLnBrk="0" hangingPunct="0">
              <a:spcBef>
                <a:spcPts val="600"/>
              </a:spcBef>
              <a:buFont typeface="Arial"/>
              <a:buChar char="•"/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marL="342900" indent="-342900" eaLnBrk="0" hangingPunct="0">
              <a:spcBef>
                <a:spcPts val="600"/>
              </a:spcBef>
              <a:buFont typeface="Arial"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Compromises in prototypes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mustn't </a:t>
            </a:r>
            <a:r>
              <a:rPr lang="en-GB" sz="2400" dirty="0">
                <a:solidFill>
                  <a:srgbClr val="7030A0"/>
                </a:solidFill>
                <a:latin typeface="Liberation Sans"/>
              </a:rPr>
              <a:t>be ignored. Product needs engineering</a:t>
            </a:r>
          </a:p>
          <a:p>
            <a:pPr marL="185738" indent="-185738" algn="ctr" eaLnBrk="0" hangingPunct="0"/>
            <a:endParaRPr lang="en-US" sz="24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18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119499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62699"/>
            <a:ext cx="8229600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dirty="0">
                <a:latin typeface="Liberation Sans"/>
              </a:rPr>
              <a:t>Conceptual </a:t>
            </a:r>
            <a:r>
              <a:rPr lang="en-US" dirty="0" smtClean="0">
                <a:latin typeface="Liberation Sans"/>
              </a:rPr>
              <a:t>design</a:t>
            </a:r>
            <a:endParaRPr lang="en-US" dirty="0">
              <a:latin typeface="Liberation San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9700"/>
            <a:ext cx="8229600" cy="4741987"/>
          </a:xfrm>
        </p:spPr>
        <p:txBody>
          <a:bodyPr>
            <a:normAutofit fontScale="55000" lnSpcReduction="20000"/>
          </a:bodyPr>
          <a:lstStyle/>
          <a:p>
            <a:pPr eaLnBrk="0" hangingPunct="0">
              <a:spcBef>
                <a:spcPts val="600"/>
              </a:spcBef>
            </a:pPr>
            <a:r>
              <a:rPr lang="en-GB" sz="5100" dirty="0">
                <a:solidFill>
                  <a:srgbClr val="7030A0"/>
                </a:solidFill>
                <a:latin typeface="Liberation Sans"/>
              </a:rPr>
              <a:t>Transform user requirements/needs into a conceptual model </a:t>
            </a:r>
            <a:endParaRPr lang="en-GB" sz="5100" dirty="0" smtClean="0">
              <a:solidFill>
                <a:srgbClr val="7030A0"/>
              </a:solidFill>
              <a:latin typeface="Liberation Sans"/>
            </a:endParaRPr>
          </a:p>
          <a:p>
            <a:pPr eaLnBrk="0" hangingPunct="0">
              <a:spcBef>
                <a:spcPts val="600"/>
              </a:spcBef>
            </a:pPr>
            <a:endParaRPr lang="en-GB" sz="5100" dirty="0">
              <a:solidFill>
                <a:srgbClr val="7030A0"/>
              </a:solidFill>
              <a:latin typeface="Liberation Sans"/>
              <a:cs typeface="Verdana"/>
            </a:endParaRPr>
          </a:p>
          <a:p>
            <a:pPr eaLnBrk="0" hangingPunct="0">
              <a:spcBef>
                <a:spcPts val="600"/>
              </a:spcBef>
            </a:pPr>
            <a:r>
              <a:rPr lang="en-GB" altLang="ja-JP" sz="5100" dirty="0">
                <a:solidFill>
                  <a:srgbClr val="7030A0"/>
                </a:solidFill>
                <a:latin typeface="Liberation Sans"/>
                <a:cs typeface="Verdana"/>
              </a:rPr>
              <a:t>A conceptual model is an outline of what people can do with a product and what concepts are needed to understand and interact with </a:t>
            </a:r>
            <a:r>
              <a:rPr lang="en-GB" altLang="ja-JP" sz="5100" dirty="0" smtClean="0">
                <a:solidFill>
                  <a:srgbClr val="7030A0"/>
                </a:solidFill>
                <a:latin typeface="Liberation Sans"/>
                <a:cs typeface="Verdana"/>
              </a:rPr>
              <a:t>it</a:t>
            </a:r>
          </a:p>
          <a:p>
            <a:pPr eaLnBrk="0" hangingPunct="0">
              <a:spcBef>
                <a:spcPts val="600"/>
              </a:spcBef>
            </a:pPr>
            <a:endParaRPr lang="en-GB" sz="5100" dirty="0">
              <a:solidFill>
                <a:srgbClr val="7030A0"/>
              </a:solidFill>
              <a:latin typeface="Liberation Sans"/>
              <a:cs typeface="Verdana"/>
            </a:endParaRPr>
          </a:p>
          <a:p>
            <a:pPr eaLnBrk="0" hangingPunct="0">
              <a:spcBef>
                <a:spcPts val="600"/>
              </a:spcBef>
            </a:pPr>
            <a:r>
              <a:rPr lang="en-GB" sz="5100" dirty="0" smtClean="0">
                <a:solidFill>
                  <a:srgbClr val="7030A0"/>
                </a:solidFill>
                <a:latin typeface="Liberation Sans"/>
              </a:rPr>
              <a:t>Mood board may be used to capture </a:t>
            </a:r>
            <a:r>
              <a:rPr lang="en-GB" sz="5100" dirty="0" smtClean="0">
                <a:solidFill>
                  <a:srgbClr val="7030A0"/>
                </a:solidFill>
                <a:latin typeface="Liberation Sans"/>
              </a:rPr>
              <a:t>feel</a:t>
            </a:r>
          </a:p>
          <a:p>
            <a:pPr eaLnBrk="0" hangingPunct="0">
              <a:spcBef>
                <a:spcPts val="600"/>
              </a:spcBef>
            </a:pPr>
            <a:endParaRPr lang="en-GB" sz="5100" dirty="0">
              <a:solidFill>
                <a:srgbClr val="7030A0"/>
              </a:solidFill>
              <a:latin typeface="Liberation Sans"/>
            </a:endParaRPr>
          </a:p>
          <a:p>
            <a:pPr eaLnBrk="0" hangingPunct="0">
              <a:spcBef>
                <a:spcPts val="600"/>
              </a:spcBef>
            </a:pPr>
            <a:r>
              <a:rPr lang="en-GB" sz="5100" dirty="0">
                <a:solidFill>
                  <a:srgbClr val="7030A0"/>
                </a:solidFill>
                <a:latin typeface="Liberation Sans"/>
              </a:rPr>
              <a:t>Consider alternatives: prototyping helps</a:t>
            </a:r>
            <a:endParaRPr lang="en-US" sz="5100" dirty="0">
              <a:solidFill>
                <a:srgbClr val="7030A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19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951636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62699"/>
            <a:ext cx="8229600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4400" dirty="0">
                <a:latin typeface="Liberation Sans"/>
              </a:rPr>
              <a:t>Overview</a:t>
            </a:r>
            <a:r>
              <a:rPr lang="en-GB" sz="4400" dirty="0">
                <a:latin typeface="Liberation Sans"/>
              </a:rPr>
              <a:t> </a:t>
            </a:r>
            <a:endParaRPr lang="en-US" sz="4400" dirty="0">
              <a:latin typeface="Liberation Sans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141288" indent="-355600" eaLnBrk="0" hangingPunct="0">
              <a:buFontTx/>
              <a:buChar char="•"/>
            </a:pP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Prototyping</a:t>
            </a:r>
          </a:p>
          <a:p>
            <a:pPr marL="141288" indent="-355600" eaLnBrk="0" hangingPunct="0">
              <a:buFontTx/>
              <a:buChar char="•"/>
            </a:pPr>
            <a:endParaRPr lang="en-GB" sz="1000" dirty="0">
              <a:solidFill>
                <a:srgbClr val="7030A0"/>
              </a:solidFill>
              <a:latin typeface="Liberation Sans"/>
            </a:endParaRPr>
          </a:p>
          <a:p>
            <a:pPr marL="141288" indent="-355600" eaLnBrk="0" hangingPunct="0"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Conceptual design </a:t>
            </a:r>
            <a:endParaRPr lang="en-GB" dirty="0" smtClean="0">
              <a:solidFill>
                <a:srgbClr val="7030A0"/>
              </a:solidFill>
              <a:latin typeface="Liberation Sans"/>
            </a:endParaRPr>
          </a:p>
          <a:p>
            <a:pPr marL="141288" indent="-355600" eaLnBrk="0" hangingPunct="0">
              <a:buFontTx/>
              <a:buChar char="•"/>
            </a:pPr>
            <a:endParaRPr lang="en-GB" sz="1000" dirty="0">
              <a:solidFill>
                <a:srgbClr val="7030A0"/>
              </a:solidFill>
              <a:latin typeface="Liberation Sans"/>
            </a:endParaRPr>
          </a:p>
          <a:p>
            <a:pPr marL="141288" indent="-355600" eaLnBrk="0" hangingPunct="0">
              <a:buFontTx/>
              <a:buChar char="•"/>
            </a:pP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Concrete </a:t>
            </a: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design</a:t>
            </a:r>
          </a:p>
          <a:p>
            <a:pPr marL="141288" indent="-355600" eaLnBrk="0" hangingPunct="0">
              <a:buFontTx/>
              <a:buChar char="•"/>
            </a:pPr>
            <a:endParaRPr lang="en-GB" sz="1000" dirty="0" smtClean="0">
              <a:solidFill>
                <a:srgbClr val="7030A0"/>
              </a:solidFill>
              <a:latin typeface="Liberation Sans"/>
            </a:endParaRPr>
          </a:p>
          <a:p>
            <a:pPr marL="141288" indent="-355600" eaLnBrk="0" hangingPunct="0">
              <a:buFontTx/>
              <a:buChar char="•"/>
            </a:pP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Using </a:t>
            </a: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scenarios</a:t>
            </a:r>
          </a:p>
          <a:p>
            <a:pPr marL="141288" indent="-355600" eaLnBrk="0" hangingPunct="0">
              <a:buFontTx/>
              <a:buChar char="•"/>
            </a:pPr>
            <a:endParaRPr lang="en-GB" sz="1000" dirty="0">
              <a:solidFill>
                <a:srgbClr val="7030A0"/>
              </a:solidFill>
              <a:latin typeface="Liberation Sans"/>
            </a:endParaRPr>
          </a:p>
          <a:p>
            <a:pPr marL="141288" indent="-355600" eaLnBrk="0" hangingPunct="0"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Generating </a:t>
            </a: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prototypes</a:t>
            </a:r>
          </a:p>
          <a:p>
            <a:pPr marL="141288" indent="-355600" eaLnBrk="0" hangingPunct="0">
              <a:buFontTx/>
              <a:buChar char="•"/>
            </a:pPr>
            <a:endParaRPr lang="en-GB" sz="1000" dirty="0">
              <a:solidFill>
                <a:srgbClr val="7030A0"/>
              </a:solidFill>
              <a:latin typeface="Liberation Sans"/>
            </a:endParaRPr>
          </a:p>
          <a:p>
            <a:pPr marL="141288" indent="-355600" eaLnBrk="0" hangingPunct="0">
              <a:buFontTx/>
              <a:buChar char="•"/>
            </a:pP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Construction</a:t>
            </a:r>
            <a:endParaRPr lang="en-GB" dirty="0">
              <a:solidFill>
                <a:srgbClr val="7030A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309562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462088" y="1355725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endParaRPr lang="en-US" sz="1600" b="1">
              <a:latin typeface="Liberation Sans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23528" y="764704"/>
            <a:ext cx="76660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buFontTx/>
              <a:buChar char="•"/>
            </a:pPr>
            <a:endParaRPr lang="en-GB" sz="2800" dirty="0">
              <a:latin typeface="Liberation Sans"/>
            </a:endParaRPr>
          </a:p>
          <a:p>
            <a:pPr eaLnBrk="0" hangingPunct="0">
              <a:buFontTx/>
              <a:buChar char="•"/>
            </a:pPr>
            <a:endParaRPr lang="en-GB" sz="2800" dirty="0">
              <a:latin typeface="Liberation Sans"/>
            </a:endParaRPr>
          </a:p>
          <a:p>
            <a:pPr eaLnBrk="0" hangingPunct="0">
              <a:buFontTx/>
              <a:buChar char="•"/>
            </a:pPr>
            <a:endParaRPr lang="en-US" sz="2800" dirty="0">
              <a:latin typeface="Liberation Sans"/>
            </a:endParaRPr>
          </a:p>
          <a:p>
            <a:pPr eaLnBrk="0" hangingPunct="0"/>
            <a:endParaRPr lang="en-US" sz="2800" dirty="0">
              <a:latin typeface="Liberation Sans"/>
            </a:endParaRPr>
          </a:p>
          <a:p>
            <a:pPr eaLnBrk="0" hangingPunct="0"/>
            <a:endParaRPr lang="en-US" sz="2800" dirty="0">
              <a:latin typeface="Liberation Sans"/>
            </a:endParaRPr>
          </a:p>
          <a:p>
            <a:pPr eaLnBrk="0" hangingPunct="0"/>
            <a:endParaRPr lang="en-US" sz="2800" dirty="0">
              <a:latin typeface="Liberation Sans"/>
            </a:endParaRPr>
          </a:p>
        </p:txBody>
      </p:sp>
      <p:graphicFrame>
        <p:nvGraphicFramePr>
          <p:cNvPr id="922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794025"/>
              </p:ext>
            </p:extLst>
          </p:nvPr>
        </p:nvGraphicFramePr>
        <p:xfrm>
          <a:off x="7035800" y="1897063"/>
          <a:ext cx="1314450" cy="306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4" imgW="1857600" imgH="3995640" progId="MS_ClipArt_Gallery.5">
                  <p:embed/>
                </p:oleObj>
              </mc:Choice>
              <mc:Fallback>
                <p:oleObj name="Clip" r:id="rId4" imgW="1857600" imgH="399564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5800" y="1897063"/>
                        <a:ext cx="1314450" cy="306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733858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title"/>
          </p:nvPr>
        </p:nvSpPr>
        <p:spPr>
          <a:xfrm>
            <a:off x="823377" y="141843"/>
            <a:ext cx="7497246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4400" dirty="0">
                <a:latin typeface="Liberation Sans"/>
              </a:rPr>
              <a:t>Is there a suitable metaphor?</a:t>
            </a:r>
            <a:endParaRPr lang="en-US" sz="4400" dirty="0">
              <a:latin typeface="Liberation San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29523" y="908720"/>
            <a:ext cx="7843837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Interface metaphors combine familiar knowledge with new knowledge in a way that will help the user understand the product. </a:t>
            </a: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Three steps: understand functionality, identify potential problem areas, generate metaphors</a:t>
            </a: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Evaluate metaphors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:</a:t>
            </a: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lvl="2" eaLnBrk="0" hangingPunct="0">
              <a:spcBef>
                <a:spcPts val="300"/>
              </a:spcBef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How much structure does it provide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?</a:t>
            </a:r>
          </a:p>
          <a:p>
            <a:pPr lvl="2" eaLnBrk="0" hangingPunct="0">
              <a:spcBef>
                <a:spcPts val="300"/>
              </a:spcBef>
            </a:pPr>
            <a:endParaRPr lang="en-GB" sz="600" dirty="0">
              <a:solidFill>
                <a:srgbClr val="7030A0"/>
              </a:solidFill>
              <a:latin typeface="Liberation Sans"/>
            </a:endParaRPr>
          </a:p>
          <a:p>
            <a:pPr lvl="2" eaLnBrk="0" hangingPunct="0">
              <a:spcBef>
                <a:spcPts val="300"/>
              </a:spcBef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How much is relevant to the problem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?</a:t>
            </a:r>
          </a:p>
          <a:p>
            <a:pPr lvl="2" eaLnBrk="0" hangingPunct="0">
              <a:spcBef>
                <a:spcPts val="300"/>
              </a:spcBef>
            </a:pPr>
            <a:endParaRPr lang="en-GB" sz="600" dirty="0">
              <a:solidFill>
                <a:srgbClr val="7030A0"/>
              </a:solidFill>
              <a:latin typeface="Liberation Sans"/>
            </a:endParaRPr>
          </a:p>
          <a:p>
            <a:pPr lvl="2" eaLnBrk="0" hangingPunct="0">
              <a:spcBef>
                <a:spcPts val="300"/>
              </a:spcBef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Is it easy to represent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?</a:t>
            </a:r>
          </a:p>
          <a:p>
            <a:pPr lvl="2" eaLnBrk="0" hangingPunct="0">
              <a:spcBef>
                <a:spcPts val="300"/>
              </a:spcBef>
            </a:pPr>
            <a:endParaRPr lang="en-GB" sz="600" dirty="0">
              <a:solidFill>
                <a:srgbClr val="7030A0"/>
              </a:solidFill>
              <a:latin typeface="Liberation Sans"/>
            </a:endParaRPr>
          </a:p>
          <a:p>
            <a:pPr lvl="2" eaLnBrk="0" hangingPunct="0">
              <a:spcBef>
                <a:spcPts val="300"/>
              </a:spcBef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Will the audience understand it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?</a:t>
            </a:r>
          </a:p>
          <a:p>
            <a:pPr lvl="2" eaLnBrk="0" hangingPunct="0">
              <a:spcBef>
                <a:spcPts val="300"/>
              </a:spcBef>
            </a:pPr>
            <a:endParaRPr lang="en-GB" sz="600" dirty="0">
              <a:solidFill>
                <a:srgbClr val="7030A0"/>
              </a:solidFill>
              <a:latin typeface="Liberation Sans"/>
            </a:endParaRPr>
          </a:p>
          <a:p>
            <a:pPr lvl="2" eaLnBrk="0" hangingPunct="0">
              <a:spcBef>
                <a:spcPts val="300"/>
              </a:spcBef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How extensible is it?</a:t>
            </a:r>
          </a:p>
          <a:p>
            <a:pPr lvl="1" eaLnBrk="0" hangingPunct="0">
              <a:spcBef>
                <a:spcPts val="300"/>
              </a:spcBef>
              <a:buFontTx/>
              <a:buChar char="•"/>
            </a:pPr>
            <a:endParaRPr lang="en-GB" sz="2400" dirty="0">
              <a:latin typeface="Liberation Sans"/>
            </a:endParaRPr>
          </a:p>
          <a:p>
            <a:pPr marL="271463" indent="-271463" algn="ctr" eaLnBrk="0" hangingPunct="0"/>
            <a:endParaRPr lang="en-US" sz="24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20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47231" y="6348436"/>
            <a:ext cx="2895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71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95936" y="6375732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449583"/>
            <a:ext cx="8872538" cy="144398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4400" dirty="0">
                <a:latin typeface="Liberation Sans"/>
              </a:rPr>
              <a:t>Considering interaction </a:t>
            </a:r>
            <a:r>
              <a:rPr lang="en-GB" sz="4400" dirty="0" smtClean="0">
                <a:latin typeface="Liberation Sans"/>
              </a:rPr>
              <a:t>and interface types</a:t>
            </a:r>
            <a:endParaRPr lang="en-US" sz="4400" dirty="0">
              <a:latin typeface="Liberation Sans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55576" y="1700808"/>
            <a:ext cx="7920880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Which interaction type</a:t>
            </a:r>
            <a:r>
              <a:rPr lang="en-GB" sz="3000" dirty="0" smtClean="0">
                <a:solidFill>
                  <a:srgbClr val="7030A0"/>
                </a:solidFill>
                <a:latin typeface="Liberation Sans"/>
              </a:rPr>
              <a:t>?</a:t>
            </a: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endParaRPr lang="en-GB" sz="1000" dirty="0">
              <a:solidFill>
                <a:srgbClr val="7030A0"/>
              </a:solidFill>
              <a:latin typeface="Liberation Sans"/>
            </a:endParaRPr>
          </a:p>
          <a:p>
            <a:pPr lvl="1" eaLnBrk="0" hangingPunct="0">
              <a:spcBef>
                <a:spcPts val="300"/>
              </a:spcBef>
            </a:pPr>
            <a:r>
              <a:rPr lang="en-GB" sz="2500" dirty="0">
                <a:solidFill>
                  <a:schemeClr val="accent1"/>
                </a:solidFill>
                <a:latin typeface="Liberation Sans"/>
              </a:rPr>
              <a:t>How the user invokes </a:t>
            </a:r>
            <a:r>
              <a:rPr lang="en-GB" sz="2500" dirty="0" smtClean="0">
                <a:solidFill>
                  <a:schemeClr val="accent1"/>
                </a:solidFill>
                <a:latin typeface="Liberation Sans"/>
              </a:rPr>
              <a:t>actions</a:t>
            </a:r>
          </a:p>
          <a:p>
            <a:pPr lvl="1" eaLnBrk="0" hangingPunct="0">
              <a:spcBef>
                <a:spcPts val="300"/>
              </a:spcBef>
            </a:pPr>
            <a:endParaRPr lang="en-GB" sz="2500" dirty="0">
              <a:solidFill>
                <a:schemeClr val="accent1"/>
              </a:solidFill>
              <a:latin typeface="Liberation Sans"/>
            </a:endParaRPr>
          </a:p>
          <a:p>
            <a:pPr lvl="1" eaLnBrk="0" hangingPunct="0">
              <a:spcBef>
                <a:spcPts val="300"/>
              </a:spcBef>
            </a:pPr>
            <a:r>
              <a:rPr lang="en-GB" sz="2500" dirty="0">
                <a:solidFill>
                  <a:schemeClr val="accent1"/>
                </a:solidFill>
                <a:latin typeface="Liberation Sans"/>
              </a:rPr>
              <a:t>Instructing, conversing, manipulating or exploring </a:t>
            </a:r>
          </a:p>
          <a:p>
            <a:pPr lvl="2" eaLnBrk="0" hangingPunct="0">
              <a:spcBef>
                <a:spcPts val="300"/>
              </a:spcBef>
            </a:pPr>
            <a:endParaRPr lang="en-GB" dirty="0">
              <a:latin typeface="Liberation Sans"/>
            </a:endParaRP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Do different interface types provide insight</a:t>
            </a:r>
            <a:r>
              <a:rPr lang="en-GB" sz="3000" dirty="0" smtClean="0">
                <a:solidFill>
                  <a:srgbClr val="7030A0"/>
                </a:solidFill>
                <a:latin typeface="Liberation Sans"/>
              </a:rPr>
              <a:t>?</a:t>
            </a: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endParaRPr lang="en-GB" sz="1000" dirty="0" smtClean="0">
              <a:solidFill>
                <a:srgbClr val="7030A0"/>
              </a:solidFill>
              <a:latin typeface="Liberation Sans"/>
            </a:endParaRPr>
          </a:p>
          <a:p>
            <a:pPr marL="271463" indent="-271463" eaLnBrk="0" hangingPunct="0">
              <a:spcBef>
                <a:spcPts val="300"/>
              </a:spcBef>
              <a:buFontTx/>
              <a:buChar char="•"/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lvl="1" eaLnBrk="0" hangingPunct="0">
              <a:spcBef>
                <a:spcPts val="300"/>
              </a:spcBef>
            </a:pPr>
            <a:r>
              <a:rPr lang="en-GB" sz="2500" dirty="0">
                <a:solidFill>
                  <a:schemeClr val="accent1"/>
                </a:solidFill>
                <a:latin typeface="Liberation Sans"/>
              </a:rPr>
              <a:t>shareable, tangible, augmented reality, </a:t>
            </a:r>
            <a:r>
              <a:rPr lang="en-GB" sz="2500" dirty="0" smtClean="0">
                <a:solidFill>
                  <a:schemeClr val="accent1"/>
                </a:solidFill>
                <a:latin typeface="Liberation Sans"/>
              </a:rPr>
              <a:t>etc.</a:t>
            </a:r>
          </a:p>
          <a:p>
            <a:pPr lvl="1" eaLnBrk="0" hangingPunct="0">
              <a:spcBef>
                <a:spcPts val="300"/>
              </a:spcBef>
            </a:pPr>
            <a:endParaRPr lang="en-GB" sz="2500" dirty="0">
              <a:solidFill>
                <a:schemeClr val="accent1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21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013740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844925" y="6392839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title"/>
          </p:nvPr>
        </p:nvSpPr>
        <p:spPr>
          <a:xfrm>
            <a:off x="435679" y="413130"/>
            <a:ext cx="8318684" cy="6437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GB" sz="3600" dirty="0">
                <a:latin typeface="Liberation Sans"/>
              </a:rPr>
              <a:t>Expanding the </a:t>
            </a:r>
            <a:r>
              <a:rPr lang="en-GB" sz="3600" dirty="0" smtClean="0">
                <a:latin typeface="Liberation Sans"/>
              </a:rPr>
              <a:t>initial conceptual </a:t>
            </a:r>
            <a:r>
              <a:rPr lang="en-GB" sz="3600" dirty="0">
                <a:latin typeface="Liberation Sans"/>
              </a:rPr>
              <a:t>model</a:t>
            </a:r>
            <a:endParaRPr lang="en-US" sz="3600" dirty="0">
              <a:latin typeface="Liberation Sans"/>
            </a:endParaRPr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280988" y="1447800"/>
            <a:ext cx="833596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271463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600" dirty="0">
                <a:solidFill>
                  <a:srgbClr val="7030A0"/>
                </a:solidFill>
                <a:latin typeface="Liberation Sans"/>
              </a:rPr>
              <a:t>What functions will the product perform</a:t>
            </a:r>
            <a:r>
              <a:rPr lang="en-GB" sz="2600" dirty="0" smtClean="0">
                <a:solidFill>
                  <a:srgbClr val="7030A0"/>
                </a:solidFill>
                <a:latin typeface="Liberation Sans"/>
              </a:rPr>
              <a:t>?</a:t>
            </a:r>
            <a:r>
              <a:rPr lang="en-GB" sz="2600" b="1" dirty="0" smtClean="0">
                <a:solidFill>
                  <a:srgbClr val="7030A0"/>
                </a:solidFill>
                <a:latin typeface="Liberation Sans"/>
              </a:rPr>
              <a:t> </a:t>
            </a:r>
            <a:endParaRPr lang="en-GB" sz="2600" b="1" dirty="0">
              <a:solidFill>
                <a:srgbClr val="7030A0"/>
              </a:solidFill>
              <a:latin typeface="Liberation Sans"/>
            </a:endParaRPr>
          </a:p>
          <a:p>
            <a:pPr lvl="2" eaLnBrk="0" hangingPunct="0">
              <a:spcBef>
                <a:spcPts val="600"/>
              </a:spcBef>
            </a:pP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- What 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will the product do and what will the human do (task allocation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)?</a:t>
            </a:r>
          </a:p>
          <a:p>
            <a:pPr lvl="2" eaLnBrk="0" hangingPunct="0">
              <a:spcBef>
                <a:spcPts val="600"/>
              </a:spcBef>
            </a:pPr>
            <a:endParaRPr lang="en-GB" sz="1000" dirty="0" smtClean="0">
              <a:solidFill>
                <a:schemeClr val="accent1"/>
              </a:solidFill>
              <a:latin typeface="Liberation Sans"/>
            </a:endParaRPr>
          </a:p>
          <a:p>
            <a:pPr marL="271463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600" dirty="0" smtClean="0">
                <a:solidFill>
                  <a:srgbClr val="7030A0"/>
                </a:solidFill>
                <a:latin typeface="Liberation Sans"/>
              </a:rPr>
              <a:t>How </a:t>
            </a:r>
            <a:r>
              <a:rPr lang="en-GB" sz="2600" dirty="0">
                <a:solidFill>
                  <a:srgbClr val="7030A0"/>
                </a:solidFill>
                <a:latin typeface="Liberation Sans"/>
              </a:rPr>
              <a:t>are the functions related to each other?</a:t>
            </a:r>
            <a:r>
              <a:rPr lang="en-GB" sz="2600" b="1" dirty="0">
                <a:solidFill>
                  <a:srgbClr val="7030A0"/>
                </a:solidFill>
                <a:latin typeface="Liberation Sans"/>
              </a:rPr>
              <a:t> </a:t>
            </a:r>
          </a:p>
          <a:p>
            <a:pPr lvl="2" eaLnBrk="0" hangingPunct="0">
              <a:spcBef>
                <a:spcPts val="600"/>
              </a:spcBef>
            </a:pP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- Sequential 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or parallel?</a:t>
            </a:r>
          </a:p>
          <a:p>
            <a:pPr lvl="2" eaLnBrk="0" hangingPunct="0">
              <a:spcBef>
                <a:spcPts val="600"/>
              </a:spcBef>
            </a:pP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- Categorisations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, e.g. all actions related to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privacy on a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smartphone</a:t>
            </a:r>
          </a:p>
          <a:p>
            <a:pPr lvl="2" eaLnBrk="0" hangingPunct="0">
              <a:spcBef>
                <a:spcPts val="600"/>
              </a:spcBef>
            </a:pPr>
            <a:endParaRPr lang="en-GB" sz="1000" dirty="0">
              <a:solidFill>
                <a:schemeClr val="accent1"/>
              </a:solidFill>
              <a:latin typeface="Liberation Sans"/>
            </a:endParaRPr>
          </a:p>
          <a:p>
            <a:pPr marL="271463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600" dirty="0">
                <a:solidFill>
                  <a:srgbClr val="7030A0"/>
                </a:solidFill>
                <a:latin typeface="Liberation Sans"/>
              </a:rPr>
              <a:t>What information </a:t>
            </a:r>
            <a:r>
              <a:rPr lang="en-GB" sz="2600" dirty="0" smtClean="0">
                <a:solidFill>
                  <a:srgbClr val="7030A0"/>
                </a:solidFill>
                <a:latin typeface="Liberation Sans"/>
              </a:rPr>
              <a:t>is needed?</a:t>
            </a:r>
            <a:endParaRPr lang="en-GB" sz="2600" dirty="0">
              <a:solidFill>
                <a:srgbClr val="7030A0"/>
              </a:solidFill>
              <a:latin typeface="Liberation Sans"/>
            </a:endParaRPr>
          </a:p>
          <a:p>
            <a:pPr lvl="2" eaLnBrk="0" hangingPunct="0">
              <a:spcBef>
                <a:spcPts val="600"/>
              </a:spcBef>
            </a:pP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- What 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data is required to perform the task? </a:t>
            </a:r>
          </a:p>
          <a:p>
            <a:pPr lvl="2" eaLnBrk="0" hangingPunct="0">
              <a:spcBef>
                <a:spcPts val="600"/>
              </a:spcBef>
            </a:pP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- How 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is this data to be transformed by the system? </a:t>
            </a:r>
            <a:endParaRPr lang="en-US" sz="2400" dirty="0">
              <a:solidFill>
                <a:schemeClr val="accent1"/>
              </a:solidFill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22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70005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800" dirty="0" smtClean="0">
                <a:solidFill>
                  <a:srgbClr val="7030A0"/>
                </a:solidFill>
              </a:rPr>
              <a:t>Many aspects to concrete </a:t>
            </a:r>
            <a:r>
              <a:rPr lang="en-US" sz="4800" dirty="0" smtClean="0">
                <a:solidFill>
                  <a:srgbClr val="7030A0"/>
                </a:solidFill>
              </a:rPr>
              <a:t>design</a:t>
            </a:r>
          </a:p>
          <a:p>
            <a:endParaRPr lang="en-US" sz="1600" dirty="0" smtClean="0">
              <a:solidFill>
                <a:schemeClr val="accent1"/>
              </a:solidFill>
            </a:endParaRPr>
          </a:p>
          <a:p>
            <a:pPr lvl="1"/>
            <a:r>
              <a:rPr lang="en-US" sz="3200" dirty="0" smtClean="0">
                <a:solidFill>
                  <a:schemeClr val="accent1"/>
                </a:solidFill>
              </a:rPr>
              <a:t>Color, icons, buttons, interaction devices </a:t>
            </a:r>
            <a:r>
              <a:rPr lang="en-US" sz="3200" dirty="0" smtClean="0">
                <a:solidFill>
                  <a:schemeClr val="accent1"/>
                </a:solidFill>
              </a:rPr>
              <a:t>etc.</a:t>
            </a:r>
          </a:p>
          <a:p>
            <a:pPr lvl="1"/>
            <a:endParaRPr lang="en-US" sz="3200" dirty="0" smtClean="0"/>
          </a:p>
          <a:p>
            <a:r>
              <a:rPr lang="en-US" sz="4800" dirty="0" smtClean="0">
                <a:solidFill>
                  <a:srgbClr val="7030A0"/>
                </a:solidFill>
              </a:rPr>
              <a:t>User characteristics and </a:t>
            </a:r>
            <a:r>
              <a:rPr lang="en-US" sz="4800" dirty="0" smtClean="0">
                <a:solidFill>
                  <a:srgbClr val="7030A0"/>
                </a:solidFill>
              </a:rPr>
              <a:t>context</a:t>
            </a:r>
          </a:p>
          <a:p>
            <a:endParaRPr lang="en-US" dirty="0" smtClean="0"/>
          </a:p>
          <a:p>
            <a:pPr lvl="1"/>
            <a:r>
              <a:rPr lang="en-US" sz="3200" dirty="0" smtClean="0">
                <a:solidFill>
                  <a:schemeClr val="accent1"/>
                </a:solidFill>
              </a:rPr>
              <a:t>Accessibility, cross-cultural </a:t>
            </a:r>
            <a:r>
              <a:rPr lang="en-US" sz="3200" dirty="0" smtClean="0">
                <a:solidFill>
                  <a:schemeClr val="accent1"/>
                </a:solidFill>
              </a:rPr>
              <a:t>design</a:t>
            </a:r>
          </a:p>
          <a:p>
            <a:pPr lvl="1"/>
            <a:endParaRPr lang="en-US" dirty="0" smtClean="0"/>
          </a:p>
          <a:p>
            <a:r>
              <a:rPr lang="en-US" sz="4800" dirty="0" smtClean="0">
                <a:solidFill>
                  <a:srgbClr val="7030A0"/>
                </a:solidFill>
              </a:rPr>
              <a:t>Cultural website </a:t>
            </a:r>
            <a:r>
              <a:rPr lang="en-US" sz="4800" dirty="0" smtClean="0">
                <a:solidFill>
                  <a:srgbClr val="7030A0"/>
                </a:solidFill>
              </a:rPr>
              <a:t>guidelines</a:t>
            </a:r>
          </a:p>
          <a:p>
            <a:endParaRPr lang="en-US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successful </a:t>
            </a:r>
            <a:r>
              <a:rPr lang="en-US" sz="3200" dirty="0">
                <a:solidFill>
                  <a:schemeClr val="accent1"/>
                </a:solidFill>
              </a:rPr>
              <a:t>products </a:t>
            </a:r>
            <a:r>
              <a:rPr lang="en-US" sz="3200" dirty="0" smtClean="0">
                <a:solidFill>
                  <a:schemeClr val="accent1"/>
                </a:solidFill>
              </a:rPr>
              <a:t>“are … bundles </a:t>
            </a:r>
            <a:r>
              <a:rPr lang="en-US" sz="3200" dirty="0">
                <a:solidFill>
                  <a:schemeClr val="accent1"/>
                </a:solidFill>
              </a:rPr>
              <a:t>of social solutions. Inventors succeed in a particular culture because they understand the values, institutional arrangements, and </a:t>
            </a:r>
            <a:r>
              <a:rPr lang="en-US" sz="3200" dirty="0" smtClean="0">
                <a:solidFill>
                  <a:schemeClr val="accent1"/>
                </a:solidFill>
              </a:rPr>
              <a:t>economic </a:t>
            </a:r>
            <a:r>
              <a:rPr lang="en-US" sz="3200" dirty="0">
                <a:solidFill>
                  <a:schemeClr val="accent1"/>
                </a:solidFill>
              </a:rPr>
              <a:t>notions of that culture.” </a:t>
            </a:r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accent1"/>
                </a:solidFill>
              </a:rPr>
              <a:t> 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23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24255"/>
            <a:ext cx="8229600" cy="6437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sz="3600" dirty="0">
                <a:latin typeface="Liberation Sans"/>
              </a:rPr>
              <a:t>Using </a:t>
            </a:r>
            <a:r>
              <a:rPr lang="en-GB" sz="3600" dirty="0" smtClean="0">
                <a:latin typeface="Liberation Sans"/>
              </a:rPr>
              <a:t>scenarios</a:t>
            </a:r>
            <a:endParaRPr lang="en-US" sz="3600" dirty="0">
              <a:latin typeface="Liberation Sans"/>
            </a:endParaRPr>
          </a:p>
        </p:txBody>
      </p:sp>
      <p:sp>
        <p:nvSpPr>
          <p:cNvPr id="27655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490763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20000"/>
          </a:bodyPr>
          <a:lstStyle/>
          <a:p>
            <a:pPr marL="271463" indent="-271463" eaLnBrk="0" hangingPunct="0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Express proposed or imagined situations </a:t>
            </a:r>
            <a:endParaRPr lang="en-GB" sz="3000" dirty="0" smtClean="0">
              <a:solidFill>
                <a:srgbClr val="7030A0"/>
              </a:solidFill>
              <a:latin typeface="Liberation Sans"/>
            </a:endParaRPr>
          </a:p>
          <a:p>
            <a:pPr marL="271463" indent="-271463" eaLnBrk="0" hangingPunct="0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endParaRPr lang="en-GB" sz="1100" dirty="0">
              <a:solidFill>
                <a:srgbClr val="7030A0"/>
              </a:solidFill>
              <a:latin typeface="Liberation Sans"/>
            </a:endParaRPr>
          </a:p>
          <a:p>
            <a:pPr marL="271463" indent="-271463" eaLnBrk="0" hangingPunct="0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Used throughout design in various ways</a:t>
            </a:r>
          </a:p>
          <a:p>
            <a:pPr marL="914400" lvl="1" indent="-457200" eaLnBrk="0" hangingPunct="0">
              <a:lnSpc>
                <a:spcPct val="120000"/>
              </a:lnSpc>
              <a:spcBef>
                <a:spcPts val="600"/>
              </a:spcBef>
            </a:pPr>
            <a:r>
              <a:rPr lang="en-GB" sz="2600" dirty="0" smtClean="0">
                <a:solidFill>
                  <a:schemeClr val="accent1"/>
                </a:solidFill>
                <a:latin typeface="Liberation Sans"/>
              </a:rPr>
              <a:t>as a basis for overall design</a:t>
            </a:r>
          </a:p>
          <a:p>
            <a:pPr marL="914400" lvl="1" indent="-457200" eaLnBrk="0" hangingPunct="0">
              <a:lnSpc>
                <a:spcPct val="120000"/>
              </a:lnSpc>
              <a:spcBef>
                <a:spcPts val="600"/>
              </a:spcBef>
            </a:pPr>
            <a:r>
              <a:rPr lang="en-GB" sz="2600" dirty="0" smtClean="0">
                <a:solidFill>
                  <a:schemeClr val="accent1"/>
                </a:solidFill>
                <a:latin typeface="Liberation Sans"/>
              </a:rPr>
              <a:t>scripts </a:t>
            </a:r>
            <a:r>
              <a:rPr lang="en-GB" sz="2600" dirty="0">
                <a:solidFill>
                  <a:schemeClr val="accent1"/>
                </a:solidFill>
                <a:latin typeface="Liberation Sans"/>
              </a:rPr>
              <a:t>for user evaluation of prototypes</a:t>
            </a:r>
          </a:p>
          <a:p>
            <a:pPr marL="914400" lvl="1" indent="-457200" eaLnBrk="0" hangingPunct="0">
              <a:lnSpc>
                <a:spcPct val="120000"/>
              </a:lnSpc>
              <a:spcBef>
                <a:spcPts val="600"/>
              </a:spcBef>
            </a:pPr>
            <a:r>
              <a:rPr lang="en-GB" sz="2600" dirty="0" smtClean="0">
                <a:solidFill>
                  <a:schemeClr val="accent1"/>
                </a:solidFill>
                <a:latin typeface="Liberation Sans"/>
              </a:rPr>
              <a:t>concrete </a:t>
            </a:r>
            <a:r>
              <a:rPr lang="en-GB" sz="2600" dirty="0">
                <a:solidFill>
                  <a:schemeClr val="accent1"/>
                </a:solidFill>
                <a:latin typeface="Liberation Sans"/>
              </a:rPr>
              <a:t>examples of tasks</a:t>
            </a:r>
          </a:p>
          <a:p>
            <a:pPr marL="914400" lvl="1" indent="-457200" eaLnBrk="0" hangingPunct="0">
              <a:lnSpc>
                <a:spcPct val="120000"/>
              </a:lnSpc>
              <a:spcBef>
                <a:spcPts val="600"/>
              </a:spcBef>
            </a:pPr>
            <a:r>
              <a:rPr lang="en-GB" sz="2600" dirty="0" smtClean="0">
                <a:solidFill>
                  <a:schemeClr val="accent1"/>
                </a:solidFill>
                <a:latin typeface="Liberation Sans"/>
              </a:rPr>
              <a:t>as </a:t>
            </a:r>
            <a:r>
              <a:rPr lang="en-GB" sz="2600" dirty="0">
                <a:solidFill>
                  <a:schemeClr val="accent1"/>
                </a:solidFill>
                <a:latin typeface="Liberation Sans"/>
              </a:rPr>
              <a:t>a means of co-operation across  </a:t>
            </a:r>
            <a:br>
              <a:rPr lang="en-GB" sz="2600" dirty="0">
                <a:solidFill>
                  <a:schemeClr val="accent1"/>
                </a:solidFill>
                <a:latin typeface="Liberation Sans"/>
              </a:rPr>
            </a:br>
            <a:r>
              <a:rPr lang="en-GB" sz="2600" dirty="0" smtClean="0">
                <a:solidFill>
                  <a:schemeClr val="accent1"/>
                </a:solidFill>
                <a:latin typeface="Liberation Sans"/>
              </a:rPr>
              <a:t>professional </a:t>
            </a:r>
            <a:r>
              <a:rPr lang="en-GB" sz="2600" dirty="0" smtClean="0">
                <a:solidFill>
                  <a:schemeClr val="accent1"/>
                </a:solidFill>
                <a:latin typeface="Liberation Sans"/>
              </a:rPr>
              <a:t>boundaries</a:t>
            </a:r>
          </a:p>
          <a:p>
            <a:pPr marL="914400" lvl="1" indent="-457200" eaLnBrk="0" hangingPunct="0">
              <a:lnSpc>
                <a:spcPct val="120000"/>
              </a:lnSpc>
              <a:spcBef>
                <a:spcPts val="600"/>
              </a:spcBef>
            </a:pPr>
            <a:endParaRPr lang="en-GB" sz="1200" dirty="0">
              <a:solidFill>
                <a:schemeClr val="accent1"/>
              </a:solidFill>
              <a:latin typeface="Liberation Sans"/>
            </a:endParaRPr>
          </a:p>
          <a:p>
            <a:pPr marL="271463" indent="-271463" eaLnBrk="0" hangingPunct="0">
              <a:lnSpc>
                <a:spcPct val="120000"/>
              </a:lnSpc>
              <a:spcBef>
                <a:spcPts val="600"/>
              </a:spcBef>
              <a:buFontTx/>
              <a:buChar char="•"/>
            </a:pPr>
            <a:r>
              <a:rPr lang="en-GB" sz="3000" dirty="0">
                <a:solidFill>
                  <a:srgbClr val="7030A0"/>
                </a:solidFill>
                <a:latin typeface="Liberation Sans"/>
              </a:rPr>
              <a:t>Plus and minus scenarios to explore extreme cases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24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4281299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53426" y="6328442"/>
            <a:ext cx="2895600" cy="476250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144822" y="320677"/>
            <a:ext cx="8747658" cy="6985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GB" sz="4000" dirty="0"/>
              <a:t>Generate storyboard from scenario</a:t>
            </a:r>
            <a:endParaRPr lang="en-US" sz="4000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 sz="28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03263" y="4724400"/>
            <a:ext cx="7842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0432" y="644345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25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0420"/>
            <a:ext cx="7704856" cy="507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847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>
          <a:xfrm>
            <a:off x="665945" y="188640"/>
            <a:ext cx="7772400" cy="13081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GB" dirty="0"/>
              <a:t>Generate card-based prototype from use case</a:t>
            </a:r>
            <a:endParaRPr 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259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sz="2800">
              <a:solidFill>
                <a:srgbClr val="000000"/>
              </a:solidFill>
            </a:endParaRPr>
          </a:p>
          <a:p>
            <a:endParaRPr lang="en-US" sz="2800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03263" y="4724400"/>
            <a:ext cx="78422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38345" y="6477000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26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70" y="1628800"/>
            <a:ext cx="8620125" cy="46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584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Explore the user’s experience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715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Use personas, card-based prototypes or </a:t>
            </a:r>
            <a:r>
              <a:rPr lang="en-US" dirty="0" err="1" smtClean="0">
                <a:solidFill>
                  <a:srgbClr val="7030A0"/>
                </a:solidFill>
              </a:rPr>
              <a:t>stickies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to model the user </a:t>
            </a:r>
            <a:r>
              <a:rPr lang="en-US" dirty="0" smtClean="0">
                <a:solidFill>
                  <a:srgbClr val="7030A0"/>
                </a:solidFill>
              </a:rPr>
              <a:t>experience</a:t>
            </a:r>
          </a:p>
          <a:p>
            <a:endParaRPr lang="en-US" sz="1100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Visual representation called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endParaRPr lang="en-US" sz="1200" dirty="0" smtClean="0">
              <a:solidFill>
                <a:srgbClr val="7030A0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d</a:t>
            </a:r>
            <a:r>
              <a:rPr lang="en-US" dirty="0" smtClean="0">
                <a:solidFill>
                  <a:schemeClr val="accent1"/>
                </a:solidFill>
              </a:rPr>
              <a:t>esign map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customer/user journey map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experience </a:t>
            </a:r>
            <a:r>
              <a:rPr lang="en-US" dirty="0" smtClean="0">
                <a:solidFill>
                  <a:schemeClr val="accent1"/>
                </a:solidFill>
              </a:rPr>
              <a:t>map</a:t>
            </a:r>
          </a:p>
          <a:p>
            <a:pPr lvl="1"/>
            <a:endParaRPr lang="en-US" sz="1200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Two common </a:t>
            </a:r>
            <a:r>
              <a:rPr lang="en-US" dirty="0" smtClean="0">
                <a:solidFill>
                  <a:srgbClr val="7030A0"/>
                </a:solidFill>
              </a:rPr>
              <a:t>representations</a:t>
            </a:r>
          </a:p>
          <a:p>
            <a:endParaRPr lang="en-US" sz="1300" dirty="0" smtClean="0">
              <a:solidFill>
                <a:srgbClr val="7030A0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w</a:t>
            </a:r>
            <a:r>
              <a:rPr lang="en-US" dirty="0" smtClean="0">
                <a:solidFill>
                  <a:schemeClr val="accent1"/>
                </a:solidFill>
              </a:rPr>
              <a:t>heel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timeline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31840" y="6381750"/>
            <a:ext cx="2895600" cy="476250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5928" y="6475233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27</a:t>
            </a:r>
          </a:p>
          <a:p>
            <a:endParaRPr lang="en-GB" sz="1000" dirty="0"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6367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61" y="116776"/>
            <a:ext cx="8229600" cy="556074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An experience map drawn as a wheel</a:t>
            </a:r>
            <a:endParaRPr lang="en-US" sz="3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61" y="692696"/>
            <a:ext cx="7200800" cy="5747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28920" y="6498182"/>
            <a:ext cx="360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28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30534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67" y="260648"/>
            <a:ext cx="8229600" cy="79208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An experience map drawn as a timeline</a:t>
            </a:r>
            <a:endParaRPr lang="en-US" sz="3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878431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55728" y="6498614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29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22697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62699"/>
            <a:ext cx="8229600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dirty="0" smtClean="0">
                <a:latin typeface="Liberation Sans"/>
              </a:rPr>
              <a:t>Prototyping</a:t>
            </a:r>
            <a:endParaRPr lang="en-US" dirty="0">
              <a:latin typeface="Liberation San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70000" lnSpcReduction="20000"/>
          </a:bodyPr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What is a prototype? </a:t>
            </a:r>
            <a:endParaRPr lang="en-GB" dirty="0" smtClean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3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Why prototype</a:t>
            </a: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?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300" dirty="0">
              <a:solidFill>
                <a:srgbClr val="7030A0"/>
              </a:solidFill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Different kinds of </a:t>
            </a: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prototyping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200" dirty="0" smtClean="0">
              <a:solidFill>
                <a:schemeClr val="accent1"/>
              </a:solidFill>
              <a:latin typeface="Liberation Sans"/>
            </a:endParaRPr>
          </a:p>
          <a:p>
            <a:pPr marL="45720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solidFill>
                  <a:schemeClr val="accent1"/>
                </a:solidFill>
                <a:latin typeface="Liberation Sans"/>
              </a:rPr>
              <a:t>-   Low fidelity</a:t>
            </a:r>
          </a:p>
          <a:p>
            <a:pPr lvl="1" eaLnBrk="0" hangingPunct="0">
              <a:spcBef>
                <a:spcPts val="600"/>
              </a:spcBef>
            </a:pPr>
            <a:endParaRPr lang="en-GB" sz="900" dirty="0" smtClean="0">
              <a:solidFill>
                <a:schemeClr val="accent1"/>
              </a:solidFill>
              <a:latin typeface="Liberation Sans"/>
            </a:endParaRPr>
          </a:p>
          <a:p>
            <a:pPr marL="45720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solidFill>
                  <a:schemeClr val="accent1"/>
                </a:solidFill>
                <a:latin typeface="Liberation Sans"/>
              </a:rPr>
              <a:t>-   High fidelity</a:t>
            </a:r>
          </a:p>
          <a:p>
            <a:pPr lvl="1" eaLnBrk="0" hangingPunct="0">
              <a:spcBef>
                <a:spcPts val="600"/>
              </a:spcBef>
            </a:pPr>
            <a:endParaRPr lang="en-GB" sz="1000" dirty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>
                <a:solidFill>
                  <a:srgbClr val="7030A0"/>
                </a:solidFill>
                <a:latin typeface="Liberation Sans"/>
              </a:rPr>
              <a:t>Compromises in </a:t>
            </a: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prototyping</a:t>
            </a: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1400" dirty="0" smtClean="0">
              <a:solidFill>
                <a:srgbClr val="7030A0"/>
              </a:solidFill>
              <a:latin typeface="Liberation Sans"/>
            </a:endParaRPr>
          </a:p>
          <a:p>
            <a:pPr marL="40005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solidFill>
                  <a:schemeClr val="accent1"/>
                </a:solidFill>
                <a:latin typeface="Liberation Sans"/>
              </a:rPr>
              <a:t>-    V</a:t>
            </a:r>
            <a:r>
              <a:rPr lang="en-GB" dirty="0" smtClean="0">
                <a:solidFill>
                  <a:schemeClr val="accent1"/>
                </a:solidFill>
                <a:latin typeface="Liberation Sans"/>
              </a:rPr>
              <a:t>ertical </a:t>
            </a:r>
          </a:p>
          <a:p>
            <a:pPr marL="755650" lvl="1" indent="-355600" eaLnBrk="0" hangingPunct="0">
              <a:spcBef>
                <a:spcPts val="600"/>
              </a:spcBef>
              <a:buFontTx/>
              <a:buChar char="•"/>
            </a:pPr>
            <a:endParaRPr lang="en-GB" sz="1100" dirty="0" smtClean="0">
              <a:solidFill>
                <a:schemeClr val="accent1"/>
              </a:solidFill>
              <a:latin typeface="Liberation Sans"/>
            </a:endParaRPr>
          </a:p>
          <a:p>
            <a:pPr marL="400050" lvl="1" indent="0" eaLnBrk="0" hangingPunct="0">
              <a:spcBef>
                <a:spcPts val="600"/>
              </a:spcBef>
              <a:buNone/>
            </a:pPr>
            <a:r>
              <a:rPr lang="en-GB" dirty="0" smtClean="0">
                <a:solidFill>
                  <a:schemeClr val="accent1"/>
                </a:solidFill>
                <a:latin typeface="Liberation Sans"/>
              </a:rPr>
              <a:t>-    Horizontal</a:t>
            </a:r>
          </a:p>
          <a:p>
            <a:pPr marL="755650" lvl="1" indent="-355600" eaLnBrk="0" hangingPunct="0">
              <a:spcBef>
                <a:spcPts val="600"/>
              </a:spcBef>
              <a:buFontTx/>
              <a:buChar char="•"/>
            </a:pPr>
            <a:endParaRPr lang="en-GB" sz="1300" dirty="0" smtClean="0">
              <a:latin typeface="Liberation Sans"/>
            </a:endParaRPr>
          </a:p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r>
              <a:rPr lang="en-GB" dirty="0" smtClean="0">
                <a:solidFill>
                  <a:srgbClr val="7030A0"/>
                </a:solidFill>
                <a:latin typeface="Liberation Sans"/>
              </a:rPr>
              <a:t>Final product needs to be engineered</a:t>
            </a:r>
            <a:endParaRPr lang="en-GB" dirty="0">
              <a:solidFill>
                <a:srgbClr val="7030A0"/>
              </a:solidFill>
              <a:latin typeface="Liberation Sans"/>
            </a:endParaRPr>
          </a:p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462088" y="1355725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571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7145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/>
            <a:endParaRPr lang="en-US" sz="1600" b="1">
              <a:latin typeface="Liberation Sans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381125" y="1628775"/>
            <a:ext cx="64722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355600" eaLnBrk="0" hangingPunct="0">
              <a:spcBef>
                <a:spcPts val="600"/>
              </a:spcBef>
              <a:buFontTx/>
              <a:buChar char="•"/>
            </a:pPr>
            <a:endParaRPr lang="en-GB" sz="28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3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90096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Construction: physical computing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91264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Build and code prototypes using </a:t>
            </a:r>
            <a:r>
              <a:rPr lang="en-US" dirty="0" smtClean="0">
                <a:solidFill>
                  <a:srgbClr val="7030A0"/>
                </a:solidFill>
              </a:rPr>
              <a:t>electronics</a:t>
            </a:r>
          </a:p>
          <a:p>
            <a:endParaRPr lang="en-US" sz="1000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Toolkits available </a:t>
            </a:r>
            <a:r>
              <a:rPr lang="en-US" dirty="0" smtClean="0">
                <a:solidFill>
                  <a:srgbClr val="7030A0"/>
                </a:solidFill>
              </a:rPr>
              <a:t>include</a:t>
            </a:r>
          </a:p>
          <a:p>
            <a:endParaRPr lang="en-US" sz="1100" dirty="0" smtClean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Arduino</a:t>
            </a:r>
          </a:p>
          <a:p>
            <a:pPr lvl="1"/>
            <a:endParaRPr lang="en-US" sz="6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LilyPad</a:t>
            </a:r>
            <a:r>
              <a:rPr lang="en-US" dirty="0" smtClean="0">
                <a:solidFill>
                  <a:schemeClr val="accent1"/>
                </a:solidFill>
              </a:rPr>
              <a:t> (for fabrics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endParaRPr lang="en-US" sz="6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Senseboard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sz="600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MaKey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MaKey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endParaRPr lang="en-US" sz="1100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Designed for use by wide range of people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60432" y="6483532"/>
            <a:ext cx="4680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30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53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Physical computing kits</a:t>
            </a:r>
            <a:endParaRPr lang="en-US" sz="4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764704"/>
            <a:ext cx="5832648" cy="5667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496436" y="6432587"/>
            <a:ext cx="396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31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40476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0788"/>
            <a:ext cx="8229600" cy="1143000"/>
          </a:xfrm>
        </p:spPr>
        <p:txBody>
          <a:bodyPr/>
          <a:lstStyle/>
          <a:p>
            <a:r>
              <a:rPr lang="en-US" dirty="0" smtClean="0"/>
              <a:t>Physical computing kits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59596"/>
            <a:ext cx="6696744" cy="522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8424" y="6488988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32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computing kits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402534" cy="456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90929" y="6481695"/>
            <a:ext cx="331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33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Construction: SDKs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Software Development </a:t>
            </a:r>
            <a:r>
              <a:rPr lang="en-US" dirty="0" smtClean="0">
                <a:solidFill>
                  <a:srgbClr val="7030A0"/>
                </a:solidFill>
              </a:rPr>
              <a:t>Kits</a:t>
            </a:r>
          </a:p>
          <a:p>
            <a:endParaRPr lang="en-US" sz="1200" dirty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programming tools and components to develop for a specific platform, e.g. </a:t>
            </a:r>
            <a:r>
              <a:rPr lang="en-US" dirty="0" smtClean="0">
                <a:solidFill>
                  <a:schemeClr val="accent1"/>
                </a:solidFill>
              </a:rPr>
              <a:t>iOS</a:t>
            </a:r>
          </a:p>
          <a:p>
            <a:pPr lvl="1"/>
            <a:endParaRPr lang="en-US" sz="1100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Includes: IDE, documentation, drivers, sample code, application programming interfaces (APIs</a:t>
            </a:r>
            <a:r>
              <a:rPr lang="en-US" dirty="0" smtClean="0">
                <a:solidFill>
                  <a:srgbClr val="7030A0"/>
                </a:solidFill>
              </a:rPr>
              <a:t>)</a:t>
            </a:r>
          </a:p>
          <a:p>
            <a:endParaRPr lang="en-US" sz="1100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Makes development much </a:t>
            </a:r>
            <a:r>
              <a:rPr lang="en-US" dirty="0" smtClean="0">
                <a:solidFill>
                  <a:srgbClr val="7030A0"/>
                </a:solidFill>
              </a:rPr>
              <a:t>easier</a:t>
            </a:r>
          </a:p>
          <a:p>
            <a:endParaRPr lang="en-US" sz="1100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Microsoft’s </a:t>
            </a:r>
            <a:r>
              <a:rPr lang="en-US" dirty="0" err="1" smtClean="0">
                <a:solidFill>
                  <a:srgbClr val="7030A0"/>
                </a:solidFill>
              </a:rPr>
              <a:t>Kinect</a:t>
            </a:r>
            <a:r>
              <a:rPr lang="en-US" dirty="0" smtClean="0">
                <a:solidFill>
                  <a:srgbClr val="7030A0"/>
                </a:solidFill>
              </a:rPr>
              <a:t> SDK has been used in research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77365" y="6408601"/>
            <a:ext cx="5400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34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79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Rectangle 6"/>
          <p:cNvSpPr>
            <a:spLocks noGrp="1" noChangeArrowheads="1"/>
          </p:cNvSpPr>
          <p:nvPr>
            <p:ph type="title"/>
          </p:nvPr>
        </p:nvSpPr>
        <p:spPr>
          <a:xfrm>
            <a:off x="1301279" y="1341"/>
            <a:ext cx="6541442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r>
              <a:rPr lang="en-US" sz="4400" dirty="0"/>
              <a:t>Summary</a:t>
            </a:r>
          </a:p>
        </p:txBody>
      </p:sp>
      <p:sp>
        <p:nvSpPr>
          <p:cNvPr id="31751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692696"/>
            <a:ext cx="8229600" cy="626469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  <a:cs typeface="Liberation Sans"/>
              </a:rPr>
              <a:t>Different kinds of prototyping are used for different purposes and at different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stages</a:t>
            </a: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US" sz="600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sz="2400" dirty="0">
                <a:solidFill>
                  <a:srgbClr val="7030A0"/>
                </a:solidFill>
                <a:latin typeface="Liberation Sans"/>
                <a:cs typeface="Liberation Sans"/>
              </a:rPr>
              <a:t>Prototypes answer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questions</a:t>
            </a: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US" sz="600" dirty="0" smtClean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The </a:t>
            </a:r>
            <a:r>
              <a:rPr lang="en-GB" sz="2400" dirty="0">
                <a:solidFill>
                  <a:srgbClr val="7030A0"/>
                </a:solidFill>
                <a:latin typeface="Liberation Sans"/>
                <a:cs typeface="Liberation Sans"/>
              </a:rPr>
              <a:t>final product must be engineered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appropriately</a:t>
            </a: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US" sz="600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Two aspects of design: conceptual and </a:t>
            </a:r>
            <a:r>
              <a:rPr lang="en-US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concrete</a:t>
            </a: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US" sz="600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US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To generate conceptual design, consider interface metaphors, interaction </a:t>
            </a:r>
            <a:r>
              <a:rPr lang="en-US" sz="2400" dirty="0">
                <a:solidFill>
                  <a:srgbClr val="7030A0"/>
                </a:solidFill>
                <a:latin typeface="Liberation Sans"/>
                <a:cs typeface="Liberation Sans"/>
              </a:rPr>
              <a:t>types and interface types </a:t>
            </a:r>
            <a:endParaRPr lang="en-US" sz="2400" dirty="0" smtClean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US" sz="600" dirty="0" smtClean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Storyboards </a:t>
            </a:r>
            <a:r>
              <a:rPr lang="en-GB" sz="2400" dirty="0">
                <a:solidFill>
                  <a:srgbClr val="7030A0"/>
                </a:solidFill>
                <a:latin typeface="Liberation Sans"/>
                <a:cs typeface="Liberation Sans"/>
              </a:rPr>
              <a:t>can be generated from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scenarios</a:t>
            </a:r>
          </a:p>
          <a:p>
            <a:pPr marL="271463" indent="-271463" eaLnBrk="0" hangingPunct="0">
              <a:lnSpc>
                <a:spcPct val="110000"/>
              </a:lnSpc>
              <a:spcBef>
                <a:spcPts val="300"/>
              </a:spcBef>
              <a:buFontTx/>
              <a:buChar char="•"/>
            </a:pPr>
            <a:endParaRPr lang="en-GB" sz="600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  <a:cs typeface="Liberation Sans"/>
              </a:rPr>
              <a:t>Card-based prototypes can be generated from use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cases</a:t>
            </a:r>
          </a:p>
          <a:p>
            <a:pPr marL="0" indent="0" eaLnBrk="0" hangingPunct="0">
              <a:lnSpc>
                <a:spcPct val="110000"/>
              </a:lnSpc>
              <a:spcBef>
                <a:spcPts val="600"/>
              </a:spcBef>
              <a:buNone/>
            </a:pPr>
            <a:endParaRPr lang="en-GB" sz="600" dirty="0" smtClean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 marL="271463" indent="-271463" eaLnBrk="0" hangingPunct="0">
              <a:lnSpc>
                <a:spcPct val="110000"/>
              </a:lnSpc>
              <a:spcBef>
                <a:spcPts val="600"/>
              </a:spcBef>
              <a:buFontTx/>
              <a:buChar char="•"/>
            </a:pPr>
            <a:r>
              <a:rPr lang="en-GB" sz="2400" dirty="0" smtClean="0">
                <a:solidFill>
                  <a:srgbClr val="7030A0"/>
                </a:solidFill>
                <a:latin typeface="Liberation Sans"/>
                <a:cs typeface="Liberation Sans"/>
              </a:rPr>
              <a:t>Physical computing kits and SDKs facilitate transition from design to construction</a:t>
            </a:r>
            <a:endParaRPr lang="en-US" sz="2400" dirty="0">
              <a:solidFill>
                <a:srgbClr val="7030A0"/>
              </a:solidFill>
              <a:latin typeface="Liberation Sans"/>
              <a:cs typeface="Liberation Sans"/>
            </a:endParaRPr>
          </a:p>
          <a:p>
            <a:pPr>
              <a:lnSpc>
                <a:spcPct val="110000"/>
              </a:lnSpc>
            </a:pPr>
            <a:endParaRPr lang="en-US" dirty="0">
              <a:latin typeface="Liberation Sans"/>
              <a:cs typeface="Liberation Sans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65475" y="6477000"/>
            <a:ext cx="2895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35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70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95936" y="6408714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1900502" y="351574"/>
            <a:ext cx="5362046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 dirty="0">
                <a:latin typeface="Liberation Sans"/>
              </a:rPr>
              <a:t>What is a prototype?</a:t>
            </a: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03263" y="1268760"/>
            <a:ext cx="80184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r>
              <a:rPr lang="en-GB" sz="2800" dirty="0">
                <a:solidFill>
                  <a:srgbClr val="7030A0"/>
                </a:solidFill>
                <a:latin typeface="Liberation Sans"/>
              </a:rPr>
              <a:t>In other design fields a prototype is a small-scale</a:t>
            </a:r>
            <a:r>
              <a:rPr lang="en-GB" sz="2800" b="1" dirty="0">
                <a:solidFill>
                  <a:srgbClr val="7030A0"/>
                </a:solidFill>
                <a:latin typeface="Liberation Sans"/>
              </a:rPr>
              <a:t> </a:t>
            </a:r>
            <a:r>
              <a:rPr lang="en-GB" sz="2800" dirty="0">
                <a:solidFill>
                  <a:srgbClr val="7030A0"/>
                </a:solidFill>
                <a:latin typeface="Liberation Sans"/>
              </a:rPr>
              <a:t>model</a:t>
            </a:r>
            <a:r>
              <a:rPr lang="en-GB" sz="2800" dirty="0" smtClean="0">
                <a:solidFill>
                  <a:srgbClr val="7030A0"/>
                </a:solidFill>
                <a:latin typeface="Liberation Sans"/>
              </a:rPr>
              <a:t>:</a:t>
            </a:r>
          </a:p>
          <a:p>
            <a:pPr eaLnBrk="0" hangingPunct="0">
              <a:spcBef>
                <a:spcPts val="600"/>
              </a:spcBef>
            </a:pPr>
            <a:endParaRPr lang="en-GB" sz="1600" dirty="0">
              <a:solidFill>
                <a:srgbClr val="7030A0"/>
              </a:solidFill>
              <a:latin typeface="Liberation Sans"/>
            </a:endParaRPr>
          </a:p>
          <a:p>
            <a:pPr marL="627063"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solidFill>
                  <a:schemeClr val="accent1"/>
                </a:solidFill>
                <a:latin typeface="Liberation Sans"/>
              </a:rPr>
              <a:t>a miniature </a:t>
            </a:r>
            <a:r>
              <a:rPr lang="en-GB" sz="2800" dirty="0" smtClean="0">
                <a:solidFill>
                  <a:schemeClr val="accent1"/>
                </a:solidFill>
                <a:latin typeface="Liberation Sans"/>
              </a:rPr>
              <a:t>car</a:t>
            </a:r>
          </a:p>
          <a:p>
            <a:pPr marL="627063" lvl="1" indent="-271463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solidFill>
                <a:schemeClr val="accent1"/>
              </a:solidFill>
              <a:latin typeface="Liberation Sans"/>
            </a:endParaRPr>
          </a:p>
          <a:p>
            <a:pPr marL="627063"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solidFill>
                  <a:schemeClr val="accent1"/>
                </a:solidFill>
                <a:latin typeface="Liberation Sans"/>
              </a:rPr>
              <a:t>a miniature building or </a:t>
            </a:r>
            <a:r>
              <a:rPr lang="en-GB" sz="2800" dirty="0" smtClean="0">
                <a:solidFill>
                  <a:schemeClr val="accent1"/>
                </a:solidFill>
                <a:latin typeface="Liberation Sans"/>
              </a:rPr>
              <a:t>town</a:t>
            </a:r>
          </a:p>
          <a:p>
            <a:pPr marL="627063" lvl="1" indent="-271463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solidFill>
                <a:schemeClr val="accent1"/>
              </a:solidFill>
              <a:latin typeface="Liberation Sans"/>
            </a:endParaRPr>
          </a:p>
          <a:p>
            <a:pPr marL="627063" lvl="1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800" dirty="0">
                <a:solidFill>
                  <a:schemeClr val="accent1"/>
                </a:solidFill>
                <a:latin typeface="Liberation Sans"/>
              </a:rPr>
              <a:t>the </a:t>
            </a:r>
            <a:r>
              <a:rPr lang="en-GB" sz="2800" dirty="0" smtClean="0">
                <a:solidFill>
                  <a:schemeClr val="accent1"/>
                </a:solidFill>
                <a:latin typeface="Liberation Sans"/>
              </a:rPr>
              <a:t>examples </a:t>
            </a:r>
            <a:r>
              <a:rPr lang="en-GB" sz="2800" dirty="0">
                <a:solidFill>
                  <a:schemeClr val="accent1"/>
                </a:solidFill>
                <a:latin typeface="Liberation Sans"/>
              </a:rPr>
              <a:t>here </a:t>
            </a:r>
            <a:r>
              <a:rPr lang="en-GB" sz="2800" dirty="0" smtClean="0">
                <a:solidFill>
                  <a:schemeClr val="accent1"/>
                </a:solidFill>
                <a:latin typeface="Liberation Sans"/>
              </a:rPr>
              <a:t>come </a:t>
            </a:r>
            <a:r>
              <a:rPr lang="en-GB" sz="2800" dirty="0">
                <a:solidFill>
                  <a:schemeClr val="accent1"/>
                </a:solidFill>
                <a:latin typeface="Liberation Sans"/>
              </a:rPr>
              <a:t/>
            </a:r>
            <a:br>
              <a:rPr lang="en-GB" sz="2800" dirty="0">
                <a:solidFill>
                  <a:schemeClr val="accent1"/>
                </a:solidFill>
                <a:latin typeface="Liberation Sans"/>
              </a:rPr>
            </a:br>
            <a:r>
              <a:rPr lang="en-GB" sz="2800" dirty="0">
                <a:solidFill>
                  <a:schemeClr val="accent1"/>
                </a:solidFill>
                <a:latin typeface="Liberation Sans"/>
              </a:rPr>
              <a:t>from a 3D printer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/>
            </a:r>
            <a:br>
              <a:rPr lang="en-GB" sz="28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</a:b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4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04644"/>
            <a:ext cx="2481907" cy="3843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41" y="5419385"/>
            <a:ext cx="6753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647985"/>
            <a:ext cx="54578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74" y="5848010"/>
            <a:ext cx="48101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206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95936" y="6408714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5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29" y="650878"/>
            <a:ext cx="8313542" cy="342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56137"/>
            <a:ext cx="4260766" cy="25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41" y="4509120"/>
            <a:ext cx="5295580" cy="238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41" y="4758403"/>
            <a:ext cx="5519266" cy="18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996" y="4738808"/>
            <a:ext cx="9048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56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95936" y="6408714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1900502" y="351574"/>
            <a:ext cx="5362046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 dirty="0">
                <a:latin typeface="Liberation Sans"/>
              </a:rPr>
              <a:t>What is a prototype?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  <a:latin typeface="Liberation Sans"/>
            </a:endParaRPr>
          </a:p>
          <a:p>
            <a:endParaRPr lang="en-US">
              <a:latin typeface="Liberation Sans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22275" y="1268760"/>
            <a:ext cx="85804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eaLnBrk="0" hangingPunct="0">
              <a:spcBef>
                <a:spcPts val="600"/>
              </a:spcBef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In interaction design it can be (among other things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):</a:t>
            </a:r>
          </a:p>
          <a:p>
            <a:pPr eaLnBrk="0" hangingPunct="0">
              <a:spcBef>
                <a:spcPts val="600"/>
              </a:spcBef>
            </a:pPr>
            <a:endParaRPr lang="en-GB" sz="800" dirty="0">
              <a:solidFill>
                <a:srgbClr val="7030A0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series of screen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sketches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storyboard, i.e. a cartoon-like series of scenes </a:t>
            </a:r>
            <a:endParaRPr lang="en-GB" sz="2400" dirty="0" smtClean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</a:t>
            </a:r>
            <a:r>
              <a:rPr lang="en-GB" sz="2400" dirty="0" err="1">
                <a:solidFill>
                  <a:schemeClr val="accent1"/>
                </a:solidFill>
                <a:latin typeface="Liberation Sans"/>
              </a:rPr>
              <a:t>Powerpoint</a:t>
            </a: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 slide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show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video simulating the use of a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system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lump of wood (e.g. </a:t>
            </a:r>
            <a:r>
              <a:rPr lang="en-GB" sz="2400" dirty="0" err="1">
                <a:solidFill>
                  <a:schemeClr val="accent1"/>
                </a:solidFill>
                <a:latin typeface="Liberation Sans"/>
              </a:rPr>
              <a:t>PalmPilot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)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cardboard </a:t>
            </a:r>
            <a:r>
              <a:rPr lang="en-GB" sz="2400" dirty="0" smtClean="0">
                <a:solidFill>
                  <a:schemeClr val="accent1"/>
                </a:solidFill>
                <a:latin typeface="Liberation Sans"/>
              </a:rPr>
              <a:t>mock-up</a:t>
            </a: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endParaRPr lang="en-GB" sz="600" dirty="0">
              <a:solidFill>
                <a:schemeClr val="accent1"/>
              </a:solidFill>
              <a:latin typeface="Liberation Sans"/>
            </a:endParaRPr>
          </a:p>
          <a:p>
            <a:pPr marL="541338" lvl="1" indent="-269875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chemeClr val="accent1"/>
                </a:solidFill>
                <a:latin typeface="Liberation Sans"/>
              </a:rPr>
              <a:t>a piece of software with limited functionality written in the target language or in another language</a:t>
            </a: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 dirty="0">
              <a:latin typeface="Liberation Sans"/>
            </a:endParaRPr>
          </a:p>
          <a:p>
            <a:pPr eaLnBrk="0" hangingPunct="0">
              <a:spcBef>
                <a:spcPts val="600"/>
              </a:spcBef>
              <a:buFontTx/>
              <a:buChar char="•"/>
            </a:pPr>
            <a:endParaRPr lang="en-GB" sz="2400" dirty="0"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6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1438252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95936" y="6375594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Liberation Sans"/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2508881" y="351574"/>
            <a:ext cx="4137351" cy="766877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4400">
                <a:latin typeface="Liberation Sans"/>
              </a:rPr>
              <a:t>Why prototype?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dirty="0">
              <a:solidFill>
                <a:srgbClr val="000000"/>
              </a:solidFill>
              <a:latin typeface="Liberation Sans"/>
            </a:endParaRPr>
          </a:p>
          <a:p>
            <a:endParaRPr lang="en-US" dirty="0">
              <a:latin typeface="Liberation Sans"/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31118" y="1340768"/>
            <a:ext cx="83693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55600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Evaluation and feedback are central to interaction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design</a:t>
            </a:r>
          </a:p>
          <a:p>
            <a:pPr marL="355600" indent="-271463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solidFill>
                <a:srgbClr val="7030A0"/>
              </a:solidFill>
              <a:latin typeface="Liberation Sans"/>
            </a:endParaRPr>
          </a:p>
          <a:p>
            <a:pPr marL="355600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Stakeholders can see, hold, interact with a prototype more easily than a document or a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drawing</a:t>
            </a:r>
          </a:p>
          <a:p>
            <a:pPr marL="355600" indent="-271463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solidFill>
                <a:srgbClr val="7030A0"/>
              </a:solidFill>
              <a:latin typeface="Liberation Sans"/>
            </a:endParaRPr>
          </a:p>
          <a:p>
            <a:pPr marL="355600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Team members can communicate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effectively</a:t>
            </a:r>
          </a:p>
          <a:p>
            <a:pPr marL="355600" indent="-271463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solidFill>
                <a:srgbClr val="7030A0"/>
              </a:solidFill>
              <a:latin typeface="Liberation Sans"/>
            </a:endParaRPr>
          </a:p>
          <a:p>
            <a:pPr marL="355600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You can test out ideas for </a:t>
            </a: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yourself</a:t>
            </a:r>
          </a:p>
          <a:p>
            <a:pPr marL="84137" eaLnBrk="0" hangingPunct="0">
              <a:spcBef>
                <a:spcPts val="600"/>
              </a:spcBef>
            </a:pPr>
            <a:r>
              <a:rPr lang="en-GB" sz="2400" dirty="0" smtClean="0">
                <a:solidFill>
                  <a:srgbClr val="7030A0"/>
                </a:solidFill>
                <a:latin typeface="Liberation Sans"/>
              </a:rPr>
              <a:t> </a:t>
            </a:r>
            <a:endParaRPr lang="en-GB" sz="2400" dirty="0">
              <a:solidFill>
                <a:srgbClr val="7030A0"/>
              </a:solidFill>
              <a:latin typeface="Liberation Sans"/>
            </a:endParaRPr>
          </a:p>
          <a:p>
            <a:pPr marL="355600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It encourages reflection: very important aspect of design </a:t>
            </a:r>
            <a:endParaRPr lang="en-GB" sz="2400" dirty="0" smtClean="0">
              <a:solidFill>
                <a:srgbClr val="7030A0"/>
              </a:solidFill>
              <a:latin typeface="Liberation Sans"/>
            </a:endParaRPr>
          </a:p>
          <a:p>
            <a:pPr marL="355600" indent="-271463" eaLnBrk="0" hangingPunct="0">
              <a:spcBef>
                <a:spcPts val="600"/>
              </a:spcBef>
              <a:buFontTx/>
              <a:buChar char="•"/>
            </a:pPr>
            <a:endParaRPr lang="en-GB" sz="1200" dirty="0">
              <a:solidFill>
                <a:srgbClr val="7030A0"/>
              </a:solidFill>
              <a:latin typeface="Liberation Sans"/>
            </a:endParaRPr>
          </a:p>
          <a:p>
            <a:pPr marL="355600" indent="-271463" eaLnBrk="0" hangingPunct="0">
              <a:spcBef>
                <a:spcPts val="600"/>
              </a:spcBef>
              <a:buFontTx/>
              <a:buChar char="•"/>
            </a:pPr>
            <a:r>
              <a:rPr lang="en-GB" sz="2400" dirty="0">
                <a:solidFill>
                  <a:srgbClr val="7030A0"/>
                </a:solidFill>
                <a:latin typeface="Liberation Sans"/>
              </a:rPr>
              <a:t>Prototypes answer questions, and support designers in choosing between alternatives </a:t>
            </a:r>
            <a:endParaRPr lang="en-US" sz="2400" dirty="0">
              <a:solidFill>
                <a:srgbClr val="7030A0"/>
              </a:solidFill>
              <a:latin typeface="Liberation San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  <a:latin typeface="Liberation Sans"/>
              </a:rPr>
              <a:t>7</a:t>
            </a:fld>
            <a:endParaRPr lang="en-GB" sz="1000" dirty="0">
              <a:solidFill>
                <a:schemeClr val="accent6">
                  <a:lumMod val="75000"/>
                </a:schemeClr>
              </a:solidFill>
              <a:latin typeface="Liberation Sans"/>
            </a:endParaRPr>
          </a:p>
        </p:txBody>
      </p:sp>
    </p:spTree>
    <p:extLst>
      <p:ext uri="{BB962C8B-B14F-4D97-AF65-F5344CB8AC3E}">
        <p14:creationId xmlns:p14="http://schemas.microsoft.com/office/powerpoint/2010/main" val="553995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95936" y="6440156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-401638" y="188913"/>
            <a:ext cx="9545638" cy="14287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4400"/>
              <a:t>Filtering dimensions of prototyping</a:t>
            </a: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6962775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pic>
        <p:nvPicPr>
          <p:cNvPr id="14345" name="Picture 9" descr="table_11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36"/>
          <a:stretch>
            <a:fillRect/>
          </a:stretch>
        </p:blipFill>
        <p:spPr bwMode="auto">
          <a:xfrm>
            <a:off x="395288" y="1700213"/>
            <a:ext cx="8424862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8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53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23928" y="6477000"/>
            <a:ext cx="2133600" cy="365125"/>
          </a:xfrm>
        </p:spPr>
        <p:txBody>
          <a:bodyPr/>
          <a:lstStyle/>
          <a:p>
            <a:r>
              <a:rPr lang="en-GB" sz="1000" dirty="0" smtClean="0">
                <a:solidFill>
                  <a:schemeClr val="accent6">
                    <a:lumMod val="75000"/>
                  </a:schemeClr>
                </a:solidFill>
              </a:rPr>
              <a:t>www.id-book.com</a:t>
            </a:r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>
          <a:xfrm>
            <a:off x="-200819" y="260648"/>
            <a:ext cx="9545638" cy="643766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r>
              <a:rPr lang="en-US" sz="3600" dirty="0"/>
              <a:t>Manifestation dimensions of prototyping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7258000" cy="4876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A2D8D-44E5-43C4-BBA1-AE3E32EF0894}" type="slidenum">
              <a:rPr lang="en-GB" sz="1000" smtClean="0">
                <a:solidFill>
                  <a:schemeClr val="accent6">
                    <a:lumMod val="75000"/>
                  </a:schemeClr>
                </a:solidFill>
              </a:rPr>
              <a:t>9</a:t>
            </a:fld>
            <a:endParaRPr lang="en-GB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96861"/>
            <a:ext cx="6912768" cy="537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7748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8b580e7e-d875-4148-b964-46d206638cb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63b71cd-614e-44bf-a683-1b5d3a4dc0a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1163</Words>
  <Application>Microsoft Office PowerPoint</Application>
  <PresentationFormat>On-screen Show (4:3)</PresentationFormat>
  <Paragraphs>365</Paragraphs>
  <Slides>35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Clip</vt:lpstr>
      <vt:lpstr>PowerPoint Presentation</vt:lpstr>
      <vt:lpstr>Overview </vt:lpstr>
      <vt:lpstr>Prototyping</vt:lpstr>
      <vt:lpstr>What is a prototype?</vt:lpstr>
      <vt:lpstr>PowerPoint Presentation</vt:lpstr>
      <vt:lpstr>What is a prototype?</vt:lpstr>
      <vt:lpstr>Why prototype?</vt:lpstr>
      <vt:lpstr>Filtering dimensions of prototyping</vt:lpstr>
      <vt:lpstr>Manifestation dimensions of prototyping</vt:lpstr>
      <vt:lpstr>What to prototype?</vt:lpstr>
      <vt:lpstr>Low-fidelity Prototyping</vt:lpstr>
      <vt:lpstr>Storyboards</vt:lpstr>
      <vt:lpstr>Example storyboard</vt:lpstr>
      <vt:lpstr>Sketching</vt:lpstr>
      <vt:lpstr>Card-based prototypes</vt:lpstr>
      <vt:lpstr>‘Wizard-of-Oz’ prototyping</vt:lpstr>
      <vt:lpstr>High-fidelity prototyping</vt:lpstr>
      <vt:lpstr>Compromises in prototyping</vt:lpstr>
      <vt:lpstr>Conceptual design</vt:lpstr>
      <vt:lpstr>Is there a suitable metaphor?</vt:lpstr>
      <vt:lpstr>Considering interaction and interface types</vt:lpstr>
      <vt:lpstr>Expanding the initial conceptual model</vt:lpstr>
      <vt:lpstr>Concrete design</vt:lpstr>
      <vt:lpstr>Using scenarios</vt:lpstr>
      <vt:lpstr>Generate storyboard from scenario</vt:lpstr>
      <vt:lpstr>Generate card-based prototype from use case</vt:lpstr>
      <vt:lpstr>Explore the user’s experience</vt:lpstr>
      <vt:lpstr>An experience map drawn as a wheel</vt:lpstr>
      <vt:lpstr>An experience map drawn as a timeline</vt:lpstr>
      <vt:lpstr>Construction: physical computing</vt:lpstr>
      <vt:lpstr>Physical computing kits</vt:lpstr>
      <vt:lpstr>Physical computing kits</vt:lpstr>
      <vt:lpstr>Physical computing kits</vt:lpstr>
      <vt:lpstr>Construction: SDKs</vt:lpstr>
      <vt:lpstr>Summary</vt:lpstr>
    </vt:vector>
  </TitlesOfParts>
  <Company>John Wiley and Sons,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King, Georgia - Chichester</dc:creator>
  <cp:lastModifiedBy>JOSH</cp:lastModifiedBy>
  <cp:revision>33</cp:revision>
  <dcterms:created xsi:type="dcterms:W3CDTF">2015-01-06T09:40:09Z</dcterms:created>
  <dcterms:modified xsi:type="dcterms:W3CDTF">2015-02-16T21:44:52Z</dcterms:modified>
</cp:coreProperties>
</file>