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83" r:id="rId11"/>
    <p:sldId id="269" r:id="rId12"/>
    <p:sldId id="270" r:id="rId13"/>
    <p:sldId id="271" r:id="rId14"/>
    <p:sldId id="279" r:id="rId15"/>
    <p:sldId id="274" r:id="rId16"/>
    <p:sldId id="275" r:id="rId17"/>
    <p:sldId id="281" r:id="rId18"/>
    <p:sldId id="282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2BF90-99B2-4202-92DF-19479BF58EE9}" type="datetimeFigureOut">
              <a:rPr lang="en-GB" smtClean="0"/>
              <a:t>28/02/2015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5A965-49CD-492E-84BE-5EB2A9CC3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3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5A965-49CD-492E-84BE-5EB2A9CC3DB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6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DCC3C9-CB67-C746-811E-BB9426B23B75}" type="slidenum">
              <a:rPr lang="en-GB" sz="1200"/>
              <a:pPr eaLnBrk="1" hangingPunct="1"/>
              <a:t>16</a:t>
            </a:fld>
            <a:endParaRPr lang="en-GB" sz="120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1E45D36-CACC-A944-8306-67EC130D5EFE}" type="slidenum">
              <a:rPr lang="en-US" sz="1200">
                <a:latin typeface="Times" charset="0"/>
              </a:rPr>
              <a:pPr algn="r"/>
              <a:t>16</a:t>
            </a:fld>
            <a:endParaRPr lang="en-US" sz="1200">
              <a:latin typeface="Times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32DF6D-E715-CB48-AFA3-3266744F305F}" type="slidenum">
              <a:rPr lang="en-GB" sz="1200"/>
              <a:pPr eaLnBrk="1" hangingPunct="1"/>
              <a:t>2</a:t>
            </a:fld>
            <a:endParaRPr lang="en-GB" sz="1200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BD9CEC26-E00F-864A-8FC6-1D56231E6E9D}" type="slidenum">
              <a:rPr lang="en-US" sz="1200">
                <a:latin typeface="Times" charset="0"/>
              </a:rPr>
              <a:pPr algn="r"/>
              <a:t>2</a:t>
            </a:fld>
            <a:endParaRPr lang="en-US" sz="1200">
              <a:latin typeface="Times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A9FB84-4AAC-1E4D-BE6C-37ED5A4E5B5A}" type="slidenum">
              <a:rPr lang="en-GB" sz="1200"/>
              <a:pPr eaLnBrk="1" hangingPunct="1"/>
              <a:t>3</a:t>
            </a:fld>
            <a:endParaRPr lang="en-GB" sz="120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BE73F79C-65CD-E346-A622-E74B37C89C56}" type="slidenum">
              <a:rPr lang="en-US" sz="1200">
                <a:latin typeface="Times" charset="0"/>
              </a:rPr>
              <a:pPr algn="r"/>
              <a:t>3</a:t>
            </a:fld>
            <a:endParaRPr lang="en-US" sz="1200">
              <a:latin typeface="Times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6CF466-C2F8-1640-8CB2-5F1EF565C33B}" type="slidenum">
              <a:rPr lang="en-GB" sz="1200"/>
              <a:pPr eaLnBrk="1" hangingPunct="1"/>
              <a:t>4</a:t>
            </a:fld>
            <a:endParaRPr lang="en-GB" sz="120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B204C339-8AE7-E043-9E33-A0C692695823}" type="slidenum">
              <a:rPr lang="en-US" sz="1200">
                <a:latin typeface="Times" charset="0"/>
              </a:rPr>
              <a:pPr algn="r"/>
              <a:t>4</a:t>
            </a:fld>
            <a:endParaRPr lang="en-US" sz="1200">
              <a:latin typeface="Times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BB346B-65E7-BC46-B2A1-C2C622E5FDA0}" type="slidenum">
              <a:rPr lang="en-GB" sz="1200"/>
              <a:pPr eaLnBrk="1" hangingPunct="1"/>
              <a:t>8</a:t>
            </a:fld>
            <a:endParaRPr lang="en-GB" sz="120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47B909EF-E09C-9C46-AB3A-CFFE5DF21AA2}" type="slidenum">
              <a:rPr lang="en-US" sz="1200">
                <a:latin typeface="Times" charset="0"/>
              </a:rPr>
              <a:pPr algn="r"/>
              <a:t>8</a:t>
            </a:fld>
            <a:endParaRPr lang="en-US" sz="1200">
              <a:latin typeface="Times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291F18-B9C2-8F4E-A590-2AB72154DD37}" type="slidenum">
              <a:rPr lang="en-GB" sz="1200"/>
              <a:pPr eaLnBrk="1" hangingPunct="1"/>
              <a:t>9</a:t>
            </a:fld>
            <a:endParaRPr lang="en-GB" sz="120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3E2E9098-7F29-F94E-B101-EC1881BC058C}" type="slidenum">
              <a:rPr lang="en-US" sz="1200">
                <a:latin typeface="Times" charset="0"/>
              </a:rPr>
              <a:pPr algn="r"/>
              <a:t>9</a:t>
            </a:fld>
            <a:endParaRPr lang="en-US" sz="1200">
              <a:latin typeface="Times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291F18-B9C2-8F4E-A590-2AB72154DD37}" type="slidenum">
              <a:rPr lang="en-GB" sz="1200"/>
              <a:pPr eaLnBrk="1" hangingPunct="1"/>
              <a:t>10</a:t>
            </a:fld>
            <a:endParaRPr lang="en-GB" sz="120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3E2E9098-7F29-F94E-B101-EC1881BC058C}" type="slidenum">
              <a:rPr lang="en-US" sz="1200">
                <a:latin typeface="Times" charset="0"/>
              </a:rPr>
              <a:pPr algn="r"/>
              <a:t>10</a:t>
            </a:fld>
            <a:endParaRPr lang="en-US" sz="1200">
              <a:latin typeface="Times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F32EE6-E2DE-6249-8CAE-818505B2CDBD}" type="slidenum">
              <a:rPr lang="en-GB" sz="1200"/>
              <a:pPr eaLnBrk="1" hangingPunct="1"/>
              <a:t>11</a:t>
            </a:fld>
            <a:endParaRPr lang="en-GB" sz="1200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8D76DFF3-C007-6F47-841C-9B34C2CFF17E}" type="slidenum">
              <a:rPr lang="en-US" sz="1200">
                <a:latin typeface="Times" charset="0"/>
              </a:rPr>
              <a:pPr algn="r"/>
              <a:t>11</a:t>
            </a:fld>
            <a:endParaRPr lang="en-US" sz="1200">
              <a:latin typeface="Times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58654C-5878-0542-B8A7-565A1B905098}" type="slidenum">
              <a:rPr lang="en-GB" sz="1200"/>
              <a:pPr eaLnBrk="1" hangingPunct="1"/>
              <a:t>15</a:t>
            </a:fld>
            <a:endParaRPr lang="en-GB" sz="120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A8081E4-361E-B646-B170-BF0FC5920CA8}" type="slidenum">
              <a:rPr lang="en-US" sz="1200">
                <a:latin typeface="Times" charset="0"/>
              </a:rPr>
              <a:pPr algn="r"/>
              <a:t>15</a:t>
            </a:fld>
            <a:endParaRPr lang="en-US" sz="1200">
              <a:latin typeface="Times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9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38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15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61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3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4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14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99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49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defRPr>
            </a:lvl1pPr>
          </a:lstStyle>
          <a:p>
            <a:r>
              <a:rPr lang="en-GB" smtClean="0"/>
              <a:t>www.id-book.com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defRPr>
            </a:lvl1pPr>
          </a:lstStyle>
          <a:p>
            <a:fld id="{A7EA2D8D-44E5-43C4-BBA1-AE3E32EF089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1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7030A0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70C0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70C0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70C0"/>
          </a:solidFill>
          <a:latin typeface="Liberation Sans" panose="020B0604020202020204" pitchFamily="34" charset="0"/>
          <a:ea typeface="Liberation Sans" panose="020B0604020202020204" pitchFamily="34" charset="0"/>
          <a:cs typeface="Liberation Sans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u.wiley.com/WileyCDA/WileyTitle/productCd-111902075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wiley.com/product_data/coverImage300/51/11190207/111902075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20688"/>
            <a:ext cx="2857500" cy="37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26697" y="4581128"/>
            <a:ext cx="666778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Chapter 13</a:t>
            </a:r>
            <a:b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</a:br>
            <a:endParaRPr lang="en-GB" sz="1400" dirty="0" smtClean="0">
              <a:solidFill>
                <a:schemeClr val="accent6">
                  <a:lumMod val="75000"/>
                </a:schemeClr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WHAT IS INTERACTION DESIGN?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0772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>
                <a:latin typeface="Liberation Sans"/>
                <a:ea typeface="ＭＳ Ｐゴシック" charset="0"/>
                <a:cs typeface="ＭＳ Ｐゴシック" charset="0"/>
              </a:rPr>
              <a:t>Challenge &amp; engagement in a collaborative immersive game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54489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10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Liberation Sans"/>
                <a:ea typeface="ＭＳ Ｐゴシック" charset="0"/>
                <a:cs typeface="ＭＳ Ｐゴシック" charset="0"/>
              </a:rPr>
              <a:t>What does this data tell you?</a:t>
            </a:r>
          </a:p>
        </p:txBody>
      </p:sp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4794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11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le 1"/>
          <p:cNvSpPr>
            <a:spLocks noGrp="1"/>
          </p:cNvSpPr>
          <p:nvPr>
            <p:ph type="title" idx="4294967295"/>
          </p:nvPr>
        </p:nvSpPr>
        <p:spPr>
          <a:xfrm>
            <a:off x="539552" y="404664"/>
            <a:ext cx="80010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Liberation Sans"/>
                <a:ea typeface="ＭＳ Ｐゴシック" charset="0"/>
                <a:cs typeface="ＭＳ Ｐゴシック" charset="0"/>
              </a:rPr>
              <a:t>Why study skiers in the wild ?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63" y="1329103"/>
            <a:ext cx="6912769" cy="4941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12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Liberation Sans"/>
                <a:ea typeface="ＭＳ Ｐゴシック" charset="0"/>
                <a:cs typeface="ＭＳ Ｐゴシック" charset="0"/>
              </a:rPr>
              <a:t>e-skiing system components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37466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13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did we learn from the case studies?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How </a:t>
            </a:r>
            <a:r>
              <a:rPr lang="en-US" dirty="0">
                <a:solidFill>
                  <a:srgbClr val="7030A0"/>
                </a:solidFill>
              </a:rPr>
              <a:t>to observe users in natural settings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sz="1000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Unexpected findings </a:t>
            </a:r>
            <a:r>
              <a:rPr lang="en-US" dirty="0">
                <a:solidFill>
                  <a:srgbClr val="7030A0"/>
                </a:solidFill>
              </a:rPr>
              <a:t>resulting from in the wild studies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sz="900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Having </a:t>
            </a:r>
            <a:r>
              <a:rPr lang="en-US" dirty="0">
                <a:solidFill>
                  <a:srgbClr val="7030A0"/>
                </a:solidFill>
              </a:rPr>
              <a:t>to develop different data collection and analysis techniques to evaluate user </a:t>
            </a:r>
            <a:r>
              <a:rPr lang="en-US" dirty="0" smtClean="0">
                <a:solidFill>
                  <a:srgbClr val="7030A0"/>
                </a:solidFill>
              </a:rPr>
              <a:t>experience goals </a:t>
            </a:r>
            <a:r>
              <a:rPr lang="en-US" dirty="0">
                <a:solidFill>
                  <a:srgbClr val="7030A0"/>
                </a:solidFill>
              </a:rPr>
              <a:t>such as challenge and engagement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sz="900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dirty="0">
                <a:solidFill>
                  <a:srgbClr val="7030A0"/>
                </a:solidFill>
              </a:rPr>
              <a:t>ability to run experiments on the Internet that are quick and inexpensive using crowdsourcing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sz="900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How </a:t>
            </a:r>
            <a:r>
              <a:rPr lang="en-US" dirty="0">
                <a:solidFill>
                  <a:srgbClr val="7030A0"/>
                </a:solidFill>
              </a:rPr>
              <a:t>to recruit a large number of participants using Mechanical Turk.</a:t>
            </a:r>
            <a:r>
              <a:rPr lang="en-GB" dirty="0" smtClean="0">
                <a:solidFill>
                  <a:srgbClr val="7030A0"/>
                </a:solidFill>
              </a:rPr>
              <a:t>Test text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14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Liberation Sans"/>
                <a:ea typeface="ＭＳ Ｐゴシック" charset="0"/>
                <a:cs typeface="ＭＳ Ｐゴシック" charset="0"/>
              </a:rPr>
              <a:t>Evaluation </a:t>
            </a:r>
            <a:r>
              <a:rPr lang="en-US" dirty="0" smtClean="0">
                <a:latin typeface="Liberation Sans"/>
                <a:ea typeface="ＭＳ Ｐゴシック" charset="0"/>
                <a:cs typeface="ＭＳ Ｐゴシック" charset="0"/>
              </a:rPr>
              <a:t>methods</a:t>
            </a:r>
            <a:endParaRPr lang="en-US" dirty="0">
              <a:latin typeface="Liberation Sans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889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965978"/>
              </p:ext>
            </p:extLst>
          </p:nvPr>
        </p:nvGraphicFramePr>
        <p:xfrm>
          <a:off x="467544" y="764704"/>
          <a:ext cx="8229600" cy="554355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Method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iberation Sans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Controlled settings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Natural settings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iberation Sans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Without users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Observing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Asking users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Asking experts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Testing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iberation Sans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Modeling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iberation Sans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iberation Sans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iberation Sans"/>
                          <a:ea typeface="ＭＳ Ｐゴシック" charset="0"/>
                          <a:cs typeface="ＭＳ Ｐゴシック" charset="0"/>
                        </a:rPr>
                        <a:t>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15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>
                <a:latin typeface="Liberation Sans"/>
                <a:ea typeface="ＭＳ Ｐゴシック" charset="0"/>
                <a:cs typeface="ＭＳ Ｐゴシック" charset="0"/>
              </a:rPr>
              <a:t>The language of evaluation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3568" y="1340768"/>
            <a:ext cx="38481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Analytics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Analytical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evaluation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Biases</a:t>
            </a:r>
            <a:endParaRPr lang="en-US" sz="2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Controlled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experiment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Crowdsourcing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Ecological validity</a:t>
            </a:r>
            <a:endParaRPr lang="en-US" sz="2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Expert review or </a:t>
            </a:r>
            <a:r>
              <a:rPr lang="en-US" sz="2800" dirty="0" err="1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crit</a:t>
            </a: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Field study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Formative evaluation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Heuristic evaluation</a:t>
            </a:r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sz="2800" dirty="0">
              <a:latin typeface="Liberation Sans"/>
              <a:ea typeface="ＭＳ Ｐゴシック" charset="0"/>
              <a:cs typeface="ＭＳ Ｐゴシック" charset="0"/>
            </a:endParaRP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4008" y="1340768"/>
            <a:ext cx="4035425" cy="4906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Informed consent form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In </a:t>
            </a: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the wild evaluation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Living laboratory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Predictive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evaluation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Reliability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Scope</a:t>
            </a:r>
            <a:endParaRPr lang="en-US" sz="2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Summative evaluation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Usability laboratory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User studies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Usability testing 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Users or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participants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Validity</a:t>
            </a:r>
            <a:endParaRPr lang="en-US" sz="2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16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Participants’ rights and getting their consent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Participants need to be told why the evaluation is being done, what they will be asked to do and their rights.</a:t>
            </a:r>
          </a:p>
          <a:p>
            <a:endParaRPr lang="en-GB" sz="1100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Informed consent forms provide this information.</a:t>
            </a:r>
          </a:p>
          <a:p>
            <a:endParaRPr lang="en-GB" sz="1100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The design of the informed consent form, the evaluation process, data analysis and data storage methods are typically approved by a high authority, </a:t>
            </a:r>
            <a:r>
              <a:rPr lang="en-GB" dirty="0" err="1" smtClean="0">
                <a:solidFill>
                  <a:srgbClr val="7030A0"/>
                </a:solidFill>
              </a:rPr>
              <a:t>eg</a:t>
            </a:r>
            <a:r>
              <a:rPr lang="en-GB" dirty="0">
                <a:solidFill>
                  <a:srgbClr val="7030A0"/>
                </a:solidFill>
              </a:rPr>
              <a:t>.</a:t>
            </a:r>
            <a:r>
              <a:rPr lang="en-GB" dirty="0" smtClean="0">
                <a:solidFill>
                  <a:srgbClr val="7030A0"/>
                </a:solidFill>
              </a:rPr>
              <a:t> Institutional Review Board.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17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Things to consider when interpreting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Reliability: does the method produce the same results on separate occasions?</a:t>
            </a:r>
          </a:p>
          <a:p>
            <a:endParaRPr lang="en-GB" sz="900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Validity: does the method measure what it is intended to measure?</a:t>
            </a:r>
          </a:p>
          <a:p>
            <a:endParaRPr lang="en-GB" sz="900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Ecological validity: does the environment of the evaluation distort the results?</a:t>
            </a:r>
          </a:p>
          <a:p>
            <a:endParaRPr lang="en-GB" sz="900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Biases: Are there biases that distort the results?</a:t>
            </a:r>
          </a:p>
          <a:p>
            <a:endParaRPr lang="en-GB" sz="900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Scope: How generalizable are the results?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18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Evaluation </a:t>
            </a:r>
            <a:r>
              <a:rPr lang="en-US" dirty="0">
                <a:solidFill>
                  <a:srgbClr val="7030A0"/>
                </a:solidFill>
              </a:rPr>
              <a:t>and design are very closely integrated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sz="1100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Some </a:t>
            </a:r>
            <a:r>
              <a:rPr lang="en-US" dirty="0">
                <a:solidFill>
                  <a:srgbClr val="7030A0"/>
                </a:solidFill>
              </a:rPr>
              <a:t>of the same data gathering methods are used in evaluation as for establishing </a:t>
            </a:r>
            <a:r>
              <a:rPr lang="en-US" dirty="0" smtClean="0">
                <a:solidFill>
                  <a:srgbClr val="7030A0"/>
                </a:solidFill>
              </a:rPr>
              <a:t>requirements and </a:t>
            </a:r>
            <a:r>
              <a:rPr lang="en-US" dirty="0">
                <a:solidFill>
                  <a:srgbClr val="7030A0"/>
                </a:solidFill>
              </a:rPr>
              <a:t>identifying users’ needs, e.g. observation, interviews, and questionnaires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sz="1100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Evaluations </a:t>
            </a:r>
            <a:r>
              <a:rPr lang="en-US" dirty="0">
                <a:solidFill>
                  <a:srgbClr val="7030A0"/>
                </a:solidFill>
              </a:rPr>
              <a:t>can be done in controlled settings such as laboratories, less controlled </a:t>
            </a:r>
            <a:r>
              <a:rPr lang="en-US" dirty="0" smtClean="0">
                <a:solidFill>
                  <a:srgbClr val="7030A0"/>
                </a:solidFill>
              </a:rPr>
              <a:t>field </a:t>
            </a:r>
            <a:r>
              <a:rPr lang="en-US" dirty="0">
                <a:solidFill>
                  <a:srgbClr val="7030A0"/>
                </a:solidFill>
              </a:rPr>
              <a:t>settings</a:t>
            </a:r>
            <a:r>
              <a:rPr lang="en-US" dirty="0" smtClean="0">
                <a:solidFill>
                  <a:srgbClr val="7030A0"/>
                </a:solidFill>
              </a:rPr>
              <a:t>, or </a:t>
            </a:r>
            <a:r>
              <a:rPr lang="en-US" dirty="0">
                <a:solidFill>
                  <a:srgbClr val="7030A0"/>
                </a:solidFill>
              </a:rPr>
              <a:t>where users are not present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sz="1100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Usability </a:t>
            </a:r>
            <a:r>
              <a:rPr lang="en-US" dirty="0">
                <a:solidFill>
                  <a:srgbClr val="7030A0"/>
                </a:solidFill>
              </a:rPr>
              <a:t>testing and experiments enable the evaluator to have a high level of control </a:t>
            </a:r>
            <a:r>
              <a:rPr lang="en-US" dirty="0" smtClean="0">
                <a:solidFill>
                  <a:srgbClr val="7030A0"/>
                </a:solidFill>
              </a:rPr>
              <a:t>over what </a:t>
            </a:r>
            <a:r>
              <a:rPr lang="en-US" dirty="0">
                <a:solidFill>
                  <a:srgbClr val="7030A0"/>
                </a:solidFill>
              </a:rPr>
              <a:t>gets tested, whereas evaluators typically impose little or no control on participants </a:t>
            </a:r>
            <a:r>
              <a:rPr lang="en-US" dirty="0" smtClean="0">
                <a:solidFill>
                  <a:srgbClr val="7030A0"/>
                </a:solidFill>
              </a:rPr>
              <a:t>in field </a:t>
            </a:r>
            <a:r>
              <a:rPr lang="en-US" dirty="0">
                <a:solidFill>
                  <a:srgbClr val="7030A0"/>
                </a:solidFill>
              </a:rPr>
              <a:t>studies.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19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GB" dirty="0">
                <a:latin typeface="Liberation Sans"/>
                <a:ea typeface="ＭＳ Ｐゴシック" charset="0"/>
                <a:cs typeface="ＭＳ Ｐゴシック" charset="0"/>
              </a:rPr>
              <a:t>The aims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10600" cy="5334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>
                <a:solidFill>
                  <a:srgbClr val="7030A0"/>
                </a:solidFill>
                <a:latin typeface="Liberation Sans"/>
              </a:rPr>
              <a:t>Explain the key concepts and terms used in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evaluation</a:t>
            </a:r>
          </a:p>
          <a:p>
            <a:pPr marL="0" lvl="0" indent="0">
              <a:buNone/>
            </a:pPr>
            <a:endParaRPr lang="en-US" sz="900" dirty="0">
              <a:solidFill>
                <a:srgbClr val="7030A0"/>
              </a:solidFill>
              <a:latin typeface="Liberation Sans"/>
            </a:endParaRPr>
          </a:p>
          <a:p>
            <a:pPr lvl="0"/>
            <a:r>
              <a:rPr lang="en-US" sz="2800" dirty="0">
                <a:solidFill>
                  <a:srgbClr val="7030A0"/>
                </a:solidFill>
                <a:latin typeface="Liberation Sans"/>
              </a:rPr>
              <a:t>Introduce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different </a:t>
            </a:r>
            <a:r>
              <a:rPr lang="en-US" sz="2800" dirty="0">
                <a:solidFill>
                  <a:srgbClr val="7030A0"/>
                </a:solidFill>
                <a:latin typeface="Liberation Sans"/>
              </a:rPr>
              <a:t>types of evaluation methods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.</a:t>
            </a:r>
          </a:p>
          <a:p>
            <a:pPr lvl="0"/>
            <a:endParaRPr lang="en-US" sz="900" dirty="0">
              <a:solidFill>
                <a:srgbClr val="7030A0"/>
              </a:solidFill>
              <a:latin typeface="Liberation Sans"/>
            </a:endParaRPr>
          </a:p>
          <a:p>
            <a:pPr lvl="0"/>
            <a:r>
              <a:rPr lang="en-US" sz="2800" dirty="0">
                <a:solidFill>
                  <a:srgbClr val="7030A0"/>
                </a:solidFill>
                <a:latin typeface="Liberation Sans"/>
              </a:rPr>
              <a:t>Show how different evaluation methods are used for different purposes at different stages of the design process and in different contexts of use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.</a:t>
            </a:r>
          </a:p>
          <a:p>
            <a:pPr lvl="0"/>
            <a:endParaRPr lang="en-US" sz="900" dirty="0">
              <a:solidFill>
                <a:srgbClr val="7030A0"/>
              </a:solidFill>
              <a:latin typeface="Liberation Sans"/>
            </a:endParaRPr>
          </a:p>
          <a:p>
            <a:pPr lvl="0"/>
            <a:r>
              <a:rPr lang="en-US" sz="2800" dirty="0">
                <a:solidFill>
                  <a:srgbClr val="7030A0"/>
                </a:solidFill>
                <a:latin typeface="Liberation Sans"/>
              </a:rPr>
              <a:t>Show how evaluators mix and modify methods to meet the demands of evaluating novel systems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.</a:t>
            </a:r>
          </a:p>
          <a:p>
            <a:pPr lvl="0"/>
            <a:endParaRPr lang="en-US" sz="900" dirty="0">
              <a:solidFill>
                <a:srgbClr val="7030A0"/>
              </a:solidFill>
              <a:latin typeface="Liberation Sans"/>
            </a:endParaRPr>
          </a:p>
          <a:p>
            <a:pPr lvl="0"/>
            <a:r>
              <a:rPr lang="en-US" sz="2800" dirty="0">
                <a:solidFill>
                  <a:srgbClr val="7030A0"/>
                </a:solidFill>
                <a:latin typeface="Liberation Sans"/>
              </a:rPr>
              <a:t>Discuss some of the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challenges </a:t>
            </a:r>
            <a:r>
              <a:rPr lang="en-US" sz="2800" dirty="0">
                <a:solidFill>
                  <a:srgbClr val="7030A0"/>
                </a:solidFill>
                <a:latin typeface="Liberation Sans"/>
              </a:rPr>
              <a:t>that evaluators have to consider when doing evaluation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.</a:t>
            </a:r>
          </a:p>
          <a:p>
            <a:pPr lvl="0"/>
            <a:endParaRPr lang="en-US" sz="900" dirty="0">
              <a:solidFill>
                <a:srgbClr val="7030A0"/>
              </a:solidFill>
              <a:latin typeface="Liberation Sans"/>
            </a:endParaRPr>
          </a:p>
          <a:p>
            <a:pPr lvl="0"/>
            <a:r>
              <a:rPr lang="en-US" sz="2800" dirty="0">
                <a:solidFill>
                  <a:srgbClr val="7030A0"/>
                </a:solidFill>
                <a:latin typeface="Liberation Sans"/>
              </a:rPr>
              <a:t>Illustrate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how </a:t>
            </a:r>
            <a:r>
              <a:rPr lang="en-US" sz="2800" dirty="0">
                <a:solidFill>
                  <a:srgbClr val="7030A0"/>
                </a:solidFill>
                <a:latin typeface="Liberation Sans"/>
              </a:rPr>
              <a:t>methods discussed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in </a:t>
            </a:r>
            <a:r>
              <a:rPr lang="en-US" sz="2800" dirty="0">
                <a:solidFill>
                  <a:srgbClr val="7030A0"/>
                </a:solidFill>
                <a:latin typeface="Liberation Sans"/>
              </a:rPr>
              <a:t>Chapters 7 and 8 are used in evaluation and describe some methods that are specific to evaluation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</a:rPr>
              <a:t>.</a:t>
            </a:r>
            <a:endParaRPr lang="en-US" sz="2800" dirty="0">
              <a:solidFill>
                <a:srgbClr val="7030A0"/>
              </a:solidFill>
              <a:latin typeface="Liberation Sans"/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34925" y="-219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Liberation San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2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Liberation Sans"/>
                <a:ea typeface="ＭＳ Ｐゴシック" charset="0"/>
                <a:cs typeface="ＭＳ Ｐゴシック" charset="0"/>
              </a:rPr>
              <a:t>Why, what, where and when to evaluate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52600"/>
            <a:ext cx="8153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dirty="0">
                <a:latin typeface="Liberation Sans"/>
                <a:ea typeface="ＭＳ Ｐゴシック" charset="0"/>
                <a:cs typeface="ＭＳ Ｐゴシック" charset="0"/>
              </a:rPr>
              <a:t>	</a:t>
            </a:r>
            <a:r>
              <a:rPr lang="en-US" sz="26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Iterative design &amp; evaluation is a continuous process that examines</a:t>
            </a:r>
            <a:r>
              <a:rPr lang="en-US" sz="26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Why: to check users’ requirements </a:t>
            </a:r>
            <a:r>
              <a:rPr lang="en-US" sz="26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and that they can </a:t>
            </a:r>
            <a:r>
              <a:rPr lang="en-US" sz="26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use the product and they like it. </a:t>
            </a:r>
            <a:endParaRPr lang="en-US" sz="2600" dirty="0" smtClean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What: a conceptual model, early prototypes of a new system and later, more complete prototypes</a:t>
            </a:r>
            <a:r>
              <a:rPr lang="en-US" sz="26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Where: in natural and laboratory settings</a:t>
            </a:r>
            <a:r>
              <a:rPr lang="en-US" sz="26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When: throughout design; finished products can be evaluated to collect information to inform new products.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3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latin typeface="Liberation Sans"/>
                <a:ea typeface="ＭＳ Ｐゴシック" charset="0"/>
                <a:cs typeface="ＭＳ Ｐゴシック" charset="0"/>
              </a:rPr>
              <a:t>Bruce </a:t>
            </a:r>
            <a:r>
              <a:rPr lang="en-US" sz="3600" dirty="0" err="1">
                <a:latin typeface="Liberation Sans"/>
                <a:ea typeface="ＭＳ Ｐゴシック" charset="0"/>
                <a:cs typeface="ＭＳ Ｐゴシック" charset="0"/>
              </a:rPr>
              <a:t>Tognazzini</a:t>
            </a:r>
            <a:r>
              <a:rPr lang="en-US" sz="3600" dirty="0">
                <a:latin typeface="Liberation Sans"/>
                <a:ea typeface="ＭＳ Ｐゴシック" charset="0"/>
                <a:cs typeface="ＭＳ Ｐゴシック" charset="0"/>
              </a:rPr>
              <a:t> tells you why you need to evaluate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Liberation Sans"/>
                <a:ea typeface="ＭＳ Ｐゴシック" charset="0"/>
                <a:cs typeface="ＭＳ Ｐゴシック" charset="0"/>
              </a:rPr>
              <a:t>	</a:t>
            </a: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“Iterative design, with its repeating cycle of design and testing, is the only validated methodology in existence that will consistently produce successful results. If you don’t have user-testing as an integral part of your design process you are going to throw buckets of money down the drain.”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	See AskTog.com for topical discussions about design and evaluation.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Liberation Sans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4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90600"/>
          </a:xfrm>
        </p:spPr>
        <p:txBody>
          <a:bodyPr/>
          <a:lstStyle/>
          <a:p>
            <a:pPr eaLnBrk="1" hangingPunct="1"/>
            <a:r>
              <a:rPr lang="en-US">
                <a:latin typeface="Liberation Sans"/>
                <a:ea typeface="ＭＳ Ｐゴシック" charset="0"/>
                <a:cs typeface="ＭＳ Ｐゴシック" charset="0"/>
              </a:rPr>
              <a:t>Types of evaluation</a:t>
            </a:r>
          </a:p>
        </p:txBody>
      </p:sp>
      <p:sp>
        <p:nvSpPr>
          <p:cNvPr id="21509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79248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Controlled settings involving users, </a:t>
            </a:r>
            <a:r>
              <a:rPr lang="en-US" dirty="0" err="1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eg</a:t>
            </a:r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 usability testing &amp; experiments in  laboratories and living labs</a:t>
            </a:r>
            <a:r>
              <a:rPr lang="en-US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endParaRPr lang="en-US" sz="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Natural settings involving users, </a:t>
            </a:r>
            <a:r>
              <a:rPr lang="en-US" dirty="0" err="1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eg</a:t>
            </a:r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 field studies </a:t>
            </a:r>
            <a:r>
              <a:rPr lang="en-US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and in the wild studies to </a:t>
            </a:r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see how the product is used in the real world</a:t>
            </a:r>
            <a:r>
              <a:rPr lang="en-US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. </a:t>
            </a:r>
            <a:endParaRPr lang="en-US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ettings </a:t>
            </a:r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not involving users, </a:t>
            </a:r>
            <a:r>
              <a:rPr lang="en-US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e.g. to </a:t>
            </a:r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predict, analyze &amp; model aspects of the interface analytics.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5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iberation Sans"/>
                <a:ea typeface="ＭＳ Ｐゴシック" charset="0"/>
                <a:cs typeface="ＭＳ Ｐゴシック" charset="0"/>
              </a:rPr>
              <a:t>Living labs</a:t>
            </a:r>
          </a:p>
        </p:txBody>
      </p:sp>
      <p:sp>
        <p:nvSpPr>
          <p:cNvPr id="2355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People’s use of technology in their everyday lives can be evaluated in living labs</a:t>
            </a:r>
            <a:r>
              <a:rPr lang="en-US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endParaRPr lang="en-US" sz="9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Such evaluations are too difficult to do in a usability lab</a:t>
            </a:r>
            <a:r>
              <a:rPr lang="en-US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endParaRPr lang="en-US" sz="9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Eg</a:t>
            </a:r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 the Aware Home was embedded with a complex network of sensors and audio/video recording devices </a:t>
            </a:r>
            <a:r>
              <a:rPr lang="en-US" sz="24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Abowd</a:t>
            </a:r>
            <a:r>
              <a:rPr lang="en-US" sz="24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 et al., 2000)</a:t>
            </a:r>
            <a:r>
              <a:rPr lang="en-US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6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Liberation Sans"/>
                <a:ea typeface="ＭＳ Ｐゴシック" charset="0"/>
                <a:cs typeface="ＭＳ Ｐゴシック" charset="0"/>
              </a:rPr>
              <a:t>Usability testing &amp; field studies can compliment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262" y="1844824"/>
            <a:ext cx="718185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7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8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Liberation Sans"/>
                <a:ea typeface="ＭＳ Ｐゴシック" charset="0"/>
                <a:cs typeface="ＭＳ Ｐゴシック" charset="0"/>
              </a:rPr>
              <a:t>Evaluation case studies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7772400" cy="44958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Experiment to investigate a computer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game</a:t>
            </a:r>
          </a:p>
          <a:p>
            <a:pPr eaLnBrk="1" hangingPunct="1"/>
            <a:endParaRPr lang="en-US" sz="2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In the wild field study of 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skiers</a:t>
            </a:r>
          </a:p>
          <a:p>
            <a:pPr eaLnBrk="1" hangingPunct="1"/>
            <a:endParaRPr lang="en-US" sz="28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Crowdsourcing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8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0772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>
                <a:latin typeface="Liberation Sans"/>
                <a:ea typeface="ＭＳ Ｐゴシック" charset="0"/>
                <a:cs typeface="ＭＳ Ｐゴシック" charset="0"/>
              </a:rPr>
              <a:t>Challenge &amp; engagement in a collaborative immersive game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512" y="2060848"/>
            <a:ext cx="8352928" cy="36724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Physiological measures</a:t>
            </a:r>
            <a:b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</a:b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were used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10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Players were more engaged when playing against another person than when playing against a computer</a:t>
            </a:r>
            <a:r>
              <a:rPr lang="en-US" sz="2800" dirty="0" smtClean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1000" dirty="0">
              <a:solidFill>
                <a:srgbClr val="7030A0"/>
              </a:solidFill>
              <a:latin typeface="Liberation Sans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7030A0"/>
                </a:solidFill>
                <a:latin typeface="Liberation Sans"/>
                <a:ea typeface="ＭＳ Ｐゴシック" charset="0"/>
                <a:cs typeface="ＭＳ Ｐゴシック" charset="0"/>
              </a:rPr>
              <a:t>What precautionary measures did the evaluators take?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mtClean="0">
                <a:solidFill>
                  <a:schemeClr val="accent6">
                    <a:lumMod val="75000"/>
                  </a:schemeClr>
                </a:solidFill>
              </a:rPr>
              <a:t>9</a:t>
            </a:fld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731</Words>
  <Application>Microsoft Office PowerPoint</Application>
  <PresentationFormat>On-screen Show (4:3)</PresentationFormat>
  <Paragraphs>190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The aims</vt:lpstr>
      <vt:lpstr>Why, what, where and when to evaluate</vt:lpstr>
      <vt:lpstr>Bruce Tognazzini tells you why you need to evaluate</vt:lpstr>
      <vt:lpstr>Types of evaluation</vt:lpstr>
      <vt:lpstr>Living labs</vt:lpstr>
      <vt:lpstr>Usability testing &amp; field studies can compliment</vt:lpstr>
      <vt:lpstr>Evaluation case studies</vt:lpstr>
      <vt:lpstr>Challenge &amp; engagement in a collaborative immersive game</vt:lpstr>
      <vt:lpstr>Challenge &amp; engagement in a collaborative immersive game</vt:lpstr>
      <vt:lpstr>What does this data tell you?</vt:lpstr>
      <vt:lpstr>Why study skiers in the wild ?</vt:lpstr>
      <vt:lpstr>e-skiing system components</vt:lpstr>
      <vt:lpstr>What did we learn from the case studies?</vt:lpstr>
      <vt:lpstr>Evaluation methods</vt:lpstr>
      <vt:lpstr>The language of evaluation</vt:lpstr>
      <vt:lpstr>Participants’ rights and getting their consent</vt:lpstr>
      <vt:lpstr>Things to consider when interpreting data</vt:lpstr>
      <vt:lpstr>Key points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King, Georgia - Chichester</dc:creator>
  <cp:lastModifiedBy>JOSH</cp:lastModifiedBy>
  <cp:revision>27</cp:revision>
  <dcterms:created xsi:type="dcterms:W3CDTF">2015-01-06T09:40:09Z</dcterms:created>
  <dcterms:modified xsi:type="dcterms:W3CDTF">2015-02-28T16:28:58Z</dcterms:modified>
</cp:coreProperties>
</file>