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Shar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7T12:50:21.727" idx="1">
    <p:pos x="10" y="10"/>
    <p:text>These images are no longer on ideo-com. Can we keep them on here? If not then please paste in Figure 9.4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BF90-99B2-4202-92DF-19479BF58EE9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5A965-49CD-492E-84BE-5EB2A9CC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2D46C-139E-2F4F-8987-EC36C117A5B1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3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1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1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4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9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US" smtClean="0"/>
              <a:t>www.id-book.com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fld id="{A7EA2D8D-44E5-43C4-BBA1-AE3E32EF08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030A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u.wiley.com/WileyCDA/WileyTitle/productCd-111902075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iley.com/product_data/coverImage300/51/11190207/11190207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85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059" y="4581128"/>
            <a:ext cx="862107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Chapter 9</a:t>
            </a:r>
            <a:b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</a:br>
            <a:endParaRPr lang="en-GB" sz="1400" dirty="0" smtClean="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THE PROCESS OF INTERACTION DESIGN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67944" y="6381328"/>
            <a:ext cx="1666528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989887" cy="1143000"/>
          </a:xfrm>
        </p:spPr>
        <p:txBody>
          <a:bodyPr/>
          <a:lstStyle/>
          <a:p>
            <a:r>
              <a:rPr lang="en-GB" sz="3600" dirty="0"/>
              <a:t>Who are the users/stakeholders?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1D6E7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7030A0"/>
                </a:solidFill>
              </a:rPr>
              <a:t>Not as obvious as you think</a:t>
            </a:r>
            <a:r>
              <a:rPr lang="en-GB" sz="2400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GB" sz="8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/>
              <a:t> </a:t>
            </a:r>
            <a:r>
              <a:rPr lang="en-GB" sz="2000" dirty="0">
                <a:solidFill>
                  <a:schemeClr val="accent1"/>
                </a:solidFill>
              </a:rPr>
              <a:t>those who interact directly with the </a:t>
            </a:r>
            <a:r>
              <a:rPr lang="en-GB" sz="2000" dirty="0" smtClean="0">
                <a:solidFill>
                  <a:schemeClr val="accent1"/>
                </a:solidFill>
              </a:rPr>
              <a:t>product </a:t>
            </a:r>
          </a:p>
          <a:p>
            <a:pPr lvl="1">
              <a:lnSpc>
                <a:spcPct val="90000"/>
              </a:lnSpc>
            </a:pPr>
            <a:endParaRPr lang="en-GB" sz="8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those </a:t>
            </a:r>
            <a:r>
              <a:rPr lang="en-GB" sz="2000" dirty="0">
                <a:solidFill>
                  <a:schemeClr val="accent1"/>
                </a:solidFill>
              </a:rPr>
              <a:t>who manage direct </a:t>
            </a:r>
            <a:r>
              <a:rPr lang="en-GB" sz="2000" dirty="0" smtClean="0">
                <a:solidFill>
                  <a:schemeClr val="accent1"/>
                </a:solidFill>
              </a:rPr>
              <a:t>users</a:t>
            </a:r>
          </a:p>
          <a:p>
            <a:pPr lvl="1">
              <a:lnSpc>
                <a:spcPct val="90000"/>
              </a:lnSpc>
            </a:pPr>
            <a:endParaRPr lang="en-GB" sz="9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 those who receive output from the product 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 those who make the purchasing decision 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 those who use competitor</a:t>
            </a:r>
            <a:r>
              <a:rPr lang="ja-JP" altLang="en-GB" sz="2000" dirty="0">
                <a:solidFill>
                  <a:schemeClr val="accent1"/>
                </a:solidFill>
                <a:latin typeface="Arial"/>
              </a:rPr>
              <a:t>’</a:t>
            </a:r>
            <a:r>
              <a:rPr lang="en-GB" sz="2000" dirty="0">
                <a:solidFill>
                  <a:schemeClr val="accent1"/>
                </a:solidFill>
              </a:rPr>
              <a:t>s </a:t>
            </a:r>
            <a:r>
              <a:rPr lang="en-GB" sz="2000" dirty="0" smtClean="0">
                <a:solidFill>
                  <a:schemeClr val="accent1"/>
                </a:solidFill>
              </a:rPr>
              <a:t>products</a:t>
            </a: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GB" sz="800" dirty="0"/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7030A0"/>
                </a:solidFill>
              </a:rPr>
              <a:t>Three categories of user (Eason, 1987):  </a:t>
            </a:r>
            <a:endParaRPr lang="en-GB" sz="24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en-GB" sz="8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 primary: frequent </a:t>
            </a:r>
            <a:r>
              <a:rPr lang="en-GB" sz="2000" dirty="0" smtClean="0">
                <a:solidFill>
                  <a:schemeClr val="accent1"/>
                </a:solidFill>
              </a:rPr>
              <a:t>hands-on</a:t>
            </a: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 secondary: occasional or via someone </a:t>
            </a:r>
            <a:r>
              <a:rPr lang="en-GB" sz="2000" dirty="0" smtClean="0">
                <a:solidFill>
                  <a:schemeClr val="accent1"/>
                </a:solidFill>
              </a:rPr>
              <a:t>else</a:t>
            </a:r>
          </a:p>
          <a:p>
            <a:pPr lvl="1">
              <a:lnSpc>
                <a:spcPct val="90000"/>
              </a:lnSpc>
            </a:pPr>
            <a:endParaRPr lang="en-GB" sz="9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 tertiary: affected by its introduction, or will influence its purchase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10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3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361089"/>
            <a:ext cx="1500187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6" y="116632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Who are the stakeholders?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25146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443663" y="1700213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dirty="0">
                <a:solidFill>
                  <a:srgbClr val="7030A0"/>
                </a:solidFill>
                <a:latin typeface="Liberation Sans"/>
              </a:rPr>
              <a:t>Check-out operators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092950" y="5949950"/>
            <a:ext cx="141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dirty="0">
                <a:solidFill>
                  <a:srgbClr val="7030A0"/>
                </a:solidFill>
                <a:latin typeface="Liberation Sans"/>
              </a:rPr>
              <a:t>Customers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7235825" y="2060575"/>
            <a:ext cx="533400" cy="457200"/>
          </a:xfrm>
          <a:prstGeom prst="line">
            <a:avLst/>
          </a:prstGeom>
          <a:noFill/>
          <a:ln w="12700">
            <a:solidFill>
              <a:srgbClr val="FF01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22923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09600" y="6096000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dirty="0">
                <a:solidFill>
                  <a:srgbClr val="7030A0"/>
                </a:solidFill>
                <a:latin typeface="Liberation Sans"/>
              </a:rPr>
              <a:t>Managers and owners</a:t>
            </a:r>
            <a:endParaRPr lang="en-US" sz="2000" b="1" dirty="0">
              <a:solidFill>
                <a:srgbClr val="7030A0"/>
              </a:solidFill>
              <a:latin typeface="Liberation Sans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85800" y="2514600"/>
            <a:ext cx="1641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dirty="0">
                <a:solidFill>
                  <a:srgbClr val="7030A0"/>
                </a:solidFill>
                <a:latin typeface="Liberation Sans"/>
              </a:rPr>
              <a:t>• Suppliers</a:t>
            </a:r>
          </a:p>
          <a:p>
            <a:pPr eaLnBrk="0" hangingPunct="0"/>
            <a:r>
              <a:rPr lang="en-US" sz="2000" dirty="0">
                <a:solidFill>
                  <a:srgbClr val="7030A0"/>
                </a:solidFill>
                <a:latin typeface="Liberation Sans"/>
              </a:rPr>
              <a:t>• Local shop </a:t>
            </a:r>
            <a:br>
              <a:rPr lang="en-US" sz="2000" dirty="0">
                <a:solidFill>
                  <a:srgbClr val="7030A0"/>
                </a:solidFill>
                <a:latin typeface="Liberation Sans"/>
              </a:rPr>
            </a:br>
            <a:r>
              <a:rPr lang="en-US" sz="2000" dirty="0">
                <a:solidFill>
                  <a:srgbClr val="7030A0"/>
                </a:solidFill>
                <a:latin typeface="Liberation Sans"/>
              </a:rPr>
              <a:t>  owners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326188" y="3048000"/>
            <a:ext cx="13700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679504"/>
            <a:ext cx="34671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25558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236538" y="1379537"/>
            <a:ext cx="2513012" cy="3276600"/>
          </a:xfrm>
          <a:prstGeom prst="irregularSeal1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 flipV="1">
            <a:off x="5724525" y="5229225"/>
            <a:ext cx="2209800" cy="762000"/>
          </a:xfrm>
          <a:prstGeom prst="line">
            <a:avLst/>
          </a:prstGeom>
          <a:noFill/>
          <a:ln w="12700">
            <a:solidFill>
              <a:srgbClr val="FF01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11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281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094" y="188640"/>
            <a:ext cx="9163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600" dirty="0">
                <a:solidFill>
                  <a:srgbClr val="E46C0A"/>
                </a:solidFill>
                <a:latin typeface="Liberation Sans"/>
              </a:rPr>
              <a:t>What do we mean by </a:t>
            </a:r>
            <a:r>
              <a:rPr lang="ja-JP" altLang="en-GB" sz="3600" dirty="0">
                <a:solidFill>
                  <a:srgbClr val="E46C0A"/>
                </a:solidFill>
                <a:latin typeface="Liberation Sans"/>
              </a:rPr>
              <a:t>‘</a:t>
            </a:r>
            <a:r>
              <a:rPr lang="en-GB" sz="3600" dirty="0">
                <a:solidFill>
                  <a:srgbClr val="E46C0A"/>
                </a:solidFill>
                <a:latin typeface="Liberation Sans"/>
              </a:rPr>
              <a:t>needs</a:t>
            </a:r>
            <a:r>
              <a:rPr lang="ja-JP" altLang="en-GB" sz="3600" dirty="0">
                <a:solidFill>
                  <a:srgbClr val="E46C0A"/>
                </a:solidFill>
                <a:latin typeface="Liberation Sans"/>
              </a:rPr>
              <a:t>’</a:t>
            </a:r>
            <a:r>
              <a:rPr lang="en-GB" sz="3600" dirty="0">
                <a:solidFill>
                  <a:srgbClr val="E46C0A"/>
                </a:solidFill>
                <a:latin typeface="Liberation Sans"/>
              </a:rPr>
              <a:t>?</a:t>
            </a:r>
            <a:endParaRPr lang="en-GB" sz="3600" i="1" dirty="0">
              <a:solidFill>
                <a:srgbClr val="E46C0A"/>
              </a:solidFill>
              <a:latin typeface="Liberation Sans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1331640"/>
            <a:ext cx="8420100" cy="49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500" dirty="0">
                <a:solidFill>
                  <a:srgbClr val="7030A0"/>
                </a:solidFill>
                <a:latin typeface="Liberation Sans"/>
              </a:rPr>
              <a:t>Users rarely know what is possible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500" dirty="0">
                <a:solidFill>
                  <a:srgbClr val="7030A0"/>
                </a:solidFill>
                <a:latin typeface="Liberation Sans"/>
              </a:rPr>
              <a:t>Users can</a:t>
            </a:r>
            <a:r>
              <a:rPr lang="ja-JP" altLang="en-GB" sz="2500" dirty="0">
                <a:solidFill>
                  <a:srgbClr val="7030A0"/>
                </a:solidFill>
                <a:latin typeface="Liberation Sans"/>
              </a:rPr>
              <a:t>’</a:t>
            </a:r>
            <a:r>
              <a:rPr lang="en-GB" sz="2500" dirty="0">
                <a:solidFill>
                  <a:srgbClr val="7030A0"/>
                </a:solidFill>
                <a:latin typeface="Liberation Sans"/>
              </a:rPr>
              <a:t>t  tell you what they </a:t>
            </a:r>
            <a:r>
              <a:rPr lang="ja-JP" altLang="en-GB" sz="2500" dirty="0">
                <a:solidFill>
                  <a:srgbClr val="7030A0"/>
                </a:solidFill>
                <a:latin typeface="Liberation Sans"/>
              </a:rPr>
              <a:t>‘</a:t>
            </a:r>
            <a:r>
              <a:rPr lang="en-GB" sz="2500" dirty="0">
                <a:solidFill>
                  <a:srgbClr val="7030A0"/>
                </a:solidFill>
                <a:latin typeface="Liberation Sans"/>
              </a:rPr>
              <a:t>need</a:t>
            </a:r>
            <a:r>
              <a:rPr lang="ja-JP" altLang="en-GB" sz="2500" dirty="0">
                <a:solidFill>
                  <a:srgbClr val="7030A0"/>
                </a:solidFill>
                <a:latin typeface="Liberation Sans"/>
              </a:rPr>
              <a:t>’</a:t>
            </a:r>
            <a:r>
              <a:rPr lang="en-GB" sz="2500" dirty="0">
                <a:solidFill>
                  <a:srgbClr val="7030A0"/>
                </a:solidFill>
                <a:latin typeface="Liberation Sans"/>
              </a:rPr>
              <a:t> to help them achieve their goals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500" dirty="0">
                <a:solidFill>
                  <a:srgbClr val="7030A0"/>
                </a:solidFill>
                <a:latin typeface="Liberation Sans"/>
              </a:rPr>
              <a:t>Instead, look at existing tasks: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their context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what information do they require?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who collaborates to achieve the task?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why is the task achieved the way it is?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500" dirty="0">
                <a:solidFill>
                  <a:srgbClr val="7030A0"/>
                </a:solidFill>
                <a:latin typeface="Liberation Sans"/>
              </a:rPr>
              <a:t>Envisioned tasks: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can be rooted in existing behaviour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can be described as future 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</a:rPr>
              <a:t>scenarios</a:t>
            </a:r>
            <a:endParaRPr lang="en-GB" sz="2000" dirty="0">
              <a:solidFill>
                <a:schemeClr val="accent1"/>
              </a:solidFill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12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7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generate alternatives</a:t>
            </a:r>
            <a:endParaRPr lang="en-GB" sz="3600" i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687416"/>
          </a:xfrm>
        </p:spPr>
        <p:txBody>
          <a:bodyPr>
            <a:normAutofit fontScale="85000" lnSpcReduction="20000"/>
          </a:bodyPr>
          <a:lstStyle/>
          <a:p>
            <a:pPr eaLnBrk="0" hangingPunct="0">
              <a:spcBef>
                <a:spcPct val="0"/>
              </a:spcBef>
              <a:spcAft>
                <a:spcPts val="600"/>
              </a:spcAft>
            </a:pPr>
            <a:r>
              <a:rPr lang="en-GB" sz="2600" dirty="0">
                <a:solidFill>
                  <a:srgbClr val="7030A0"/>
                </a:solidFill>
              </a:rPr>
              <a:t>Humans stick to what they know </a:t>
            </a:r>
            <a:r>
              <a:rPr lang="en-GB" sz="2600" dirty="0" smtClean="0">
                <a:solidFill>
                  <a:srgbClr val="7030A0"/>
                </a:solidFill>
              </a:rPr>
              <a:t>works</a:t>
            </a:r>
          </a:p>
          <a:p>
            <a:pPr eaLnBrk="0" hangingPunct="0">
              <a:spcBef>
                <a:spcPct val="0"/>
              </a:spcBef>
              <a:spcAft>
                <a:spcPts val="600"/>
              </a:spcAft>
            </a:pPr>
            <a:endParaRPr lang="en-GB" sz="2600" dirty="0">
              <a:solidFill>
                <a:srgbClr val="7030A0"/>
              </a:solidFill>
            </a:endParaRPr>
          </a:p>
          <a:p>
            <a:pPr eaLnBrk="0" hangingPunct="0">
              <a:spcBef>
                <a:spcPct val="0"/>
              </a:spcBef>
              <a:spcAft>
                <a:spcPts val="600"/>
              </a:spcAft>
            </a:pPr>
            <a:r>
              <a:rPr lang="en-GB" sz="2600" dirty="0">
                <a:solidFill>
                  <a:srgbClr val="7030A0"/>
                </a:solidFill>
              </a:rPr>
              <a:t>But considering alternatives is important to </a:t>
            </a:r>
            <a:r>
              <a:rPr lang="ja-JP" altLang="en-GB" sz="2600" dirty="0">
                <a:solidFill>
                  <a:srgbClr val="7030A0"/>
                </a:solidFill>
                <a:latin typeface="Arial"/>
              </a:rPr>
              <a:t>‘</a:t>
            </a:r>
            <a:r>
              <a:rPr lang="en-GB" sz="2600" dirty="0">
                <a:solidFill>
                  <a:srgbClr val="7030A0"/>
                </a:solidFill>
              </a:rPr>
              <a:t>break out of the box</a:t>
            </a:r>
            <a:r>
              <a:rPr lang="ja-JP" altLang="en-GB" sz="2600" dirty="0" smtClean="0">
                <a:solidFill>
                  <a:srgbClr val="7030A0"/>
                </a:solidFill>
                <a:latin typeface="Arial"/>
              </a:rPr>
              <a:t>’</a:t>
            </a:r>
            <a:endParaRPr lang="en-GB" altLang="ja-JP" sz="2600" dirty="0" smtClean="0">
              <a:solidFill>
                <a:srgbClr val="7030A0"/>
              </a:solidFill>
              <a:latin typeface="Arial"/>
            </a:endParaRPr>
          </a:p>
          <a:p>
            <a:pPr eaLnBrk="0" hangingPunct="0">
              <a:spcBef>
                <a:spcPct val="0"/>
              </a:spcBef>
              <a:spcAft>
                <a:spcPts val="600"/>
              </a:spcAft>
            </a:pPr>
            <a:endParaRPr lang="en-GB" sz="2600" dirty="0">
              <a:solidFill>
                <a:srgbClr val="7030A0"/>
              </a:solidFill>
            </a:endParaRPr>
          </a:p>
          <a:p>
            <a:pPr eaLnBrk="0" hangingPunct="0">
              <a:spcBef>
                <a:spcPct val="0"/>
              </a:spcBef>
              <a:spcAft>
                <a:spcPts val="600"/>
              </a:spcAft>
            </a:pPr>
            <a:r>
              <a:rPr lang="en-GB" sz="2600" dirty="0">
                <a:solidFill>
                  <a:srgbClr val="7030A0"/>
                </a:solidFill>
              </a:rPr>
              <a:t>Designers are trained to consider alternatives, software people generally are </a:t>
            </a:r>
            <a:r>
              <a:rPr lang="en-GB" sz="2600" dirty="0" smtClean="0">
                <a:solidFill>
                  <a:srgbClr val="7030A0"/>
                </a:solidFill>
              </a:rPr>
              <a:t>not</a:t>
            </a:r>
          </a:p>
          <a:p>
            <a:pPr eaLnBrk="0" hangingPunct="0">
              <a:spcBef>
                <a:spcPct val="0"/>
              </a:spcBef>
              <a:spcAft>
                <a:spcPts val="600"/>
              </a:spcAft>
            </a:pPr>
            <a:endParaRPr lang="en-GB" sz="2600" dirty="0">
              <a:solidFill>
                <a:srgbClr val="7030A0"/>
              </a:solidFill>
            </a:endParaRPr>
          </a:p>
          <a:p>
            <a:pPr eaLnBrk="0" hangingPunct="0">
              <a:spcBef>
                <a:spcPct val="0"/>
              </a:spcBef>
              <a:spcAft>
                <a:spcPts val="600"/>
              </a:spcAft>
            </a:pPr>
            <a:r>
              <a:rPr lang="en-GB" sz="2600" dirty="0">
                <a:solidFill>
                  <a:srgbClr val="7030A0"/>
                </a:solidFill>
              </a:rPr>
              <a:t>How do you generate alternatives</a:t>
            </a:r>
            <a:r>
              <a:rPr lang="en-GB" sz="2600" dirty="0" smtClean="0">
                <a:solidFill>
                  <a:srgbClr val="7030A0"/>
                </a:solidFill>
              </a:rPr>
              <a:t>?</a:t>
            </a:r>
          </a:p>
          <a:p>
            <a:pPr eaLnBrk="0" hangingPunct="0">
              <a:spcBef>
                <a:spcPct val="0"/>
              </a:spcBef>
              <a:spcAft>
                <a:spcPts val="600"/>
              </a:spcAft>
            </a:pPr>
            <a:endParaRPr lang="en-GB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0" hangingPunct="0">
              <a:spcBef>
                <a:spcPct val="0"/>
              </a:spcBef>
              <a:spcAft>
                <a:spcPts val="600"/>
              </a:spcAft>
              <a:buFontTx/>
              <a:buChar char="—"/>
            </a:pPr>
            <a:r>
              <a:rPr lang="ja-JP" altLang="en-GB" sz="2200" dirty="0">
                <a:solidFill>
                  <a:schemeClr val="accent1"/>
                </a:solidFill>
                <a:latin typeface="Arial"/>
              </a:rPr>
              <a:t>‘</a:t>
            </a:r>
            <a:r>
              <a:rPr lang="en-GB" sz="2200" dirty="0">
                <a:solidFill>
                  <a:schemeClr val="accent1"/>
                </a:solidFill>
              </a:rPr>
              <a:t>Flair and creativity</a:t>
            </a:r>
            <a:r>
              <a:rPr lang="ja-JP" altLang="en-GB" sz="2200" dirty="0">
                <a:solidFill>
                  <a:schemeClr val="accent1"/>
                </a:solidFill>
                <a:latin typeface="Arial"/>
              </a:rPr>
              <a:t>’</a:t>
            </a:r>
            <a:r>
              <a:rPr lang="en-GB" sz="2200" dirty="0">
                <a:solidFill>
                  <a:schemeClr val="accent1"/>
                </a:solidFill>
              </a:rPr>
              <a:t>: research and </a:t>
            </a:r>
            <a:r>
              <a:rPr lang="en-GB" sz="2200" dirty="0" smtClean="0">
                <a:solidFill>
                  <a:schemeClr val="accent1"/>
                </a:solidFill>
              </a:rPr>
              <a:t>synthesis</a:t>
            </a:r>
          </a:p>
          <a:p>
            <a:pPr lvl="1" eaLnBrk="0" hangingPunct="0">
              <a:spcBef>
                <a:spcPct val="0"/>
              </a:spcBef>
              <a:spcAft>
                <a:spcPts val="600"/>
              </a:spcAft>
              <a:buFontTx/>
              <a:buChar char="—"/>
            </a:pPr>
            <a:endParaRPr lang="en-GB" sz="900" dirty="0">
              <a:solidFill>
                <a:schemeClr val="accent1"/>
              </a:solidFill>
            </a:endParaRPr>
          </a:p>
          <a:p>
            <a:pPr lvl="1" eaLnBrk="0" hangingPunct="0">
              <a:spcBef>
                <a:spcPct val="0"/>
              </a:spcBef>
              <a:spcAft>
                <a:spcPts val="600"/>
              </a:spcAft>
              <a:buFontTx/>
              <a:buChar char="—"/>
            </a:pPr>
            <a:r>
              <a:rPr lang="en-GB" sz="2200" dirty="0">
                <a:solidFill>
                  <a:schemeClr val="accent1"/>
                </a:solidFill>
              </a:rPr>
              <a:t>Seek inspiration: look at similar products or look at very different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13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9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IDEO TechBox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600200"/>
            <a:ext cx="7772400" cy="4114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Library, database and website all-in-one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600" dirty="0" smtClean="0">
                <a:solidFill>
                  <a:srgbClr val="7030A0"/>
                </a:solidFill>
              </a:rPr>
              <a:t>Contains physical gizmos for inspiration</a:t>
            </a:r>
            <a:endParaRPr lang="en-US" sz="2600" dirty="0">
              <a:solidFill>
                <a:srgbClr val="7030A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2" y="3501008"/>
            <a:ext cx="84042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14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9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TechBox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4114800"/>
            <a:ext cx="5580062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0200"/>
            <a:ext cx="848677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15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324528" cy="864096"/>
          </a:xfrm>
        </p:spPr>
        <p:txBody>
          <a:bodyPr>
            <a:normAutofit/>
          </a:bodyPr>
          <a:lstStyle/>
          <a:p>
            <a:r>
              <a:rPr lang="en-GB" dirty="0"/>
              <a:t>How to choose among </a:t>
            </a:r>
            <a:r>
              <a:rPr lang="en-GB" dirty="0" smtClean="0"/>
              <a:t>alternatives</a:t>
            </a:r>
            <a:endParaRPr lang="en-GB" i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29600" cy="4925144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7030A0"/>
                </a:solidFill>
              </a:rPr>
              <a:t>Evaluation with users or with peers, e.g. </a:t>
            </a:r>
            <a:r>
              <a:rPr lang="en-GB" sz="2400" dirty="0" smtClean="0">
                <a:solidFill>
                  <a:srgbClr val="7030A0"/>
                </a:solidFill>
              </a:rPr>
              <a:t>prototypes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600" dirty="0">
              <a:solidFill>
                <a:srgbClr val="7030A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7030A0"/>
                </a:solidFill>
              </a:rPr>
              <a:t>Technical feasibility: some not </a:t>
            </a:r>
            <a:r>
              <a:rPr lang="en-GB" sz="2400" dirty="0" smtClean="0">
                <a:solidFill>
                  <a:srgbClr val="7030A0"/>
                </a:solidFill>
              </a:rPr>
              <a:t>possible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600" dirty="0">
              <a:solidFill>
                <a:srgbClr val="7030A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7030A0"/>
                </a:solidFill>
              </a:rPr>
              <a:t>Quality thresholds: Usability goals lead to usability criteria set early on and check </a:t>
            </a:r>
            <a:r>
              <a:rPr lang="en-GB" sz="2400" dirty="0" smtClean="0">
                <a:solidFill>
                  <a:srgbClr val="7030A0"/>
                </a:solidFill>
              </a:rPr>
              <a:t>regularly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600" dirty="0">
              <a:solidFill>
                <a:srgbClr val="7030A0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1"/>
                </a:solidFill>
              </a:rPr>
              <a:t>safety: how safe</a:t>
            </a:r>
            <a:r>
              <a:rPr lang="en-GB" sz="2200" dirty="0" smtClean="0">
                <a:solidFill>
                  <a:schemeClr val="accent1"/>
                </a:solidFill>
              </a:rPr>
              <a:t>?</a:t>
            </a:r>
            <a:endParaRPr lang="en-GB" sz="2200" dirty="0">
              <a:solidFill>
                <a:schemeClr val="accent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1"/>
                </a:solidFill>
              </a:rPr>
              <a:t>utility: which functions are superfluous? </a:t>
            </a:r>
          </a:p>
          <a:p>
            <a:pPr lvl="1" eaLnBrk="0" hangingPunct="0">
              <a:lnSpc>
                <a:spcPct val="90000"/>
              </a:lnSpc>
              <a:spcBef>
                <a:spcPts val="600"/>
              </a:spcBef>
            </a:pPr>
            <a:r>
              <a:rPr lang="en-GB" sz="2200" dirty="0">
                <a:solidFill>
                  <a:schemeClr val="accent1"/>
                </a:solidFill>
              </a:rPr>
              <a:t>effectiveness: appropriate support? task coverage, information </a:t>
            </a:r>
            <a:r>
              <a:rPr lang="en-GB" sz="2200" dirty="0" smtClean="0">
                <a:solidFill>
                  <a:schemeClr val="accent1"/>
                </a:solidFill>
              </a:rPr>
              <a:t>available</a:t>
            </a:r>
            <a:endParaRPr lang="en-GB" sz="2200" dirty="0">
              <a:solidFill>
                <a:schemeClr val="accent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ts val="600"/>
              </a:spcBef>
            </a:pPr>
            <a:r>
              <a:rPr lang="en-GB" sz="2200" dirty="0">
                <a:solidFill>
                  <a:schemeClr val="accent1"/>
                </a:solidFill>
              </a:rPr>
              <a:t>efficiency: performance </a:t>
            </a:r>
            <a:r>
              <a:rPr lang="en-GB" sz="2200" dirty="0" smtClean="0">
                <a:solidFill>
                  <a:schemeClr val="accent1"/>
                </a:solidFill>
              </a:rPr>
              <a:t>measurements</a:t>
            </a:r>
          </a:p>
          <a:p>
            <a:pPr lvl="1" eaLnBrk="0" hangingPunct="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>
                <a:solidFill>
                  <a:schemeClr val="accent1"/>
                </a:solidFill>
              </a:rPr>
              <a:t>learnability: is the time taken to learn a function acceptable to the users?</a:t>
            </a:r>
          </a:p>
          <a:p>
            <a:pPr lvl="1" eaLnBrk="0" hangingPunct="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>
                <a:solidFill>
                  <a:schemeClr val="accent1"/>
                </a:solidFill>
              </a:rPr>
              <a:t>memorability: can infrequent users remember how to achieve their goal?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16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5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Testing prototypes to choose among alternatives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7623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114800"/>
            <a:ext cx="281463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388" y="1828800"/>
            <a:ext cx="2814637" cy="225742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17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2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to integrate interaction design in other models</a:t>
            </a:r>
            <a:endParaRPr lang="en-GB" i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 fontScale="92500"/>
          </a:bodyPr>
          <a:lstStyle/>
          <a:p>
            <a:pPr ea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dirty="0" smtClean="0">
                <a:solidFill>
                  <a:srgbClr val="7030A0"/>
                </a:solidFill>
              </a:rPr>
              <a:t>Integrating interaction design activities in lifecycle </a:t>
            </a:r>
            <a:r>
              <a:rPr lang="en-GB" sz="2800" dirty="0">
                <a:solidFill>
                  <a:srgbClr val="7030A0"/>
                </a:solidFill>
              </a:rPr>
              <a:t>models from other </a:t>
            </a:r>
            <a:r>
              <a:rPr lang="en-GB" sz="2800" dirty="0" smtClean="0">
                <a:solidFill>
                  <a:srgbClr val="7030A0"/>
                </a:solidFill>
              </a:rPr>
              <a:t>disciplines needs careful planning</a:t>
            </a:r>
            <a:endParaRPr lang="en-GB" sz="2800" dirty="0">
              <a:solidFill>
                <a:srgbClr val="7030A0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dirty="0" smtClean="0">
                <a:solidFill>
                  <a:srgbClr val="7030A0"/>
                </a:solidFill>
              </a:rPr>
              <a:t>Several software engineering lifecycle models have been considered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dirty="0" smtClean="0">
                <a:solidFill>
                  <a:srgbClr val="7030A0"/>
                </a:solidFill>
              </a:rPr>
              <a:t>Integrating with agile </a:t>
            </a:r>
            <a:r>
              <a:rPr lang="en-GB" sz="2800" dirty="0">
                <a:solidFill>
                  <a:srgbClr val="7030A0"/>
                </a:solidFill>
              </a:rPr>
              <a:t>software development </a:t>
            </a:r>
            <a:r>
              <a:rPr lang="en-GB" sz="2800" dirty="0" smtClean="0">
                <a:solidFill>
                  <a:srgbClr val="7030A0"/>
                </a:solidFill>
              </a:rPr>
              <a:t>is promising</a:t>
            </a:r>
            <a:endParaRPr lang="en-GB" sz="2800" dirty="0">
              <a:solidFill>
                <a:srgbClr val="7030A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GB" sz="2400" dirty="0">
                <a:solidFill>
                  <a:schemeClr val="accent1"/>
                </a:solidFill>
              </a:rPr>
              <a:t>i</a:t>
            </a:r>
            <a:r>
              <a:rPr lang="en-GB" sz="2400" dirty="0" smtClean="0">
                <a:solidFill>
                  <a:schemeClr val="accent1"/>
                </a:solidFill>
              </a:rPr>
              <a:t>t stresses the importance of iteration</a:t>
            </a:r>
            <a:endParaRPr lang="en-GB" sz="2400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GB" sz="2400" dirty="0">
                <a:solidFill>
                  <a:schemeClr val="accent1"/>
                </a:solidFill>
              </a:rPr>
              <a:t>i</a:t>
            </a:r>
            <a:r>
              <a:rPr lang="en-GB" sz="2400" dirty="0" smtClean="0">
                <a:solidFill>
                  <a:schemeClr val="accent1"/>
                </a:solidFill>
              </a:rPr>
              <a:t>t champions early and regular feedback</a:t>
            </a:r>
          </a:p>
          <a:p>
            <a:pPr lvl="1">
              <a:lnSpc>
                <a:spcPct val="110000"/>
              </a:lnSpc>
            </a:pPr>
            <a:r>
              <a:rPr lang="en-GB" sz="2400" dirty="0">
                <a:solidFill>
                  <a:schemeClr val="accent1"/>
                </a:solidFill>
              </a:rPr>
              <a:t>i</a:t>
            </a:r>
            <a:r>
              <a:rPr lang="en-GB" sz="2400" dirty="0" smtClean="0">
                <a:solidFill>
                  <a:schemeClr val="accent1"/>
                </a:solidFill>
              </a:rPr>
              <a:t>t handles emergent requirements</a:t>
            </a:r>
          </a:p>
          <a:p>
            <a:pPr lvl="1">
              <a:lnSpc>
                <a:spcPct val="11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it aims to strike a balance between flexibility and structure</a:t>
            </a:r>
            <a:endParaRPr lang="en-GB" sz="2400" dirty="0">
              <a:solidFill>
                <a:schemeClr val="accent1"/>
              </a:solidFill>
            </a:endParaRPr>
          </a:p>
          <a:p>
            <a:pPr lvl="1" ea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—"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18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8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  <a:endParaRPr lang="en-GB" sz="4400" i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0768"/>
            <a:ext cx="7772400" cy="4968552"/>
          </a:xfrm>
        </p:spPr>
        <p:txBody>
          <a:bodyPr>
            <a:normAutofit fontScale="85000" lnSpcReduction="10000"/>
          </a:bodyPr>
          <a:lstStyle/>
          <a:p>
            <a:pPr marL="590550" indent="-533400" eaLnBrk="0" hangingPunct="0">
              <a:spcBef>
                <a:spcPts val="300"/>
              </a:spcBef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Four basic activities in the design </a:t>
            </a:r>
            <a:r>
              <a:rPr lang="en-US" dirty="0" smtClean="0">
                <a:solidFill>
                  <a:srgbClr val="7030A0"/>
                </a:solidFill>
              </a:rPr>
              <a:t>process</a:t>
            </a:r>
          </a:p>
          <a:p>
            <a:pPr marL="590550" indent="-533400" eaLnBrk="0" hangingPunct="0">
              <a:spcBef>
                <a:spcPts val="300"/>
              </a:spcBef>
              <a:buFontTx/>
              <a:buNone/>
            </a:pPr>
            <a:endParaRPr lang="en-US" sz="900" dirty="0">
              <a:solidFill>
                <a:srgbClr val="7030A0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Establishing </a:t>
            </a:r>
            <a:r>
              <a:rPr lang="en-US" dirty="0" smtClean="0">
                <a:solidFill>
                  <a:schemeClr val="accent1"/>
                </a:solidFill>
              </a:rPr>
              <a:t>requirements</a:t>
            </a: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endParaRPr lang="en-US" sz="600" dirty="0">
              <a:solidFill>
                <a:schemeClr val="accent1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Designing </a:t>
            </a:r>
            <a:r>
              <a:rPr lang="en-GB" dirty="0" smtClean="0">
                <a:solidFill>
                  <a:schemeClr val="accent1"/>
                </a:solidFill>
              </a:rPr>
              <a:t>alternatives</a:t>
            </a: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endParaRPr lang="en-GB" sz="600" dirty="0">
              <a:solidFill>
                <a:schemeClr val="accent1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Prototyping</a:t>
            </a: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endParaRPr lang="en-GB" sz="700" dirty="0">
              <a:solidFill>
                <a:schemeClr val="accent1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Evaluating</a:t>
            </a: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endParaRPr lang="en-GB" sz="700" dirty="0">
              <a:solidFill>
                <a:schemeClr val="accent1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endParaRPr lang="en-US" sz="1200" dirty="0"/>
          </a:p>
          <a:p>
            <a:pPr marL="590550" indent="-533400" eaLnBrk="0" hangingPunct="0">
              <a:spcBef>
                <a:spcPts val="300"/>
              </a:spcBef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User-centered design rests on three </a:t>
            </a:r>
            <a:r>
              <a:rPr lang="en-US" dirty="0" smtClean="0">
                <a:solidFill>
                  <a:srgbClr val="7030A0"/>
                </a:solidFill>
              </a:rPr>
              <a:t>principles</a:t>
            </a:r>
          </a:p>
          <a:p>
            <a:pPr marL="590550" indent="-533400" eaLnBrk="0" hangingPunct="0">
              <a:spcBef>
                <a:spcPts val="300"/>
              </a:spcBef>
              <a:buFontTx/>
              <a:buNone/>
            </a:pPr>
            <a:endParaRPr lang="en-US" sz="900" dirty="0">
              <a:solidFill>
                <a:srgbClr val="7030A0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Early focus on users and </a:t>
            </a:r>
            <a:r>
              <a:rPr lang="en-GB" dirty="0" smtClean="0">
                <a:solidFill>
                  <a:schemeClr val="accent1"/>
                </a:solidFill>
              </a:rPr>
              <a:t>tasks</a:t>
            </a: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endParaRPr lang="en-GB" sz="700" dirty="0">
              <a:solidFill>
                <a:schemeClr val="accent1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Empirical measurement using quantifiable &amp; measurable usability </a:t>
            </a:r>
            <a:r>
              <a:rPr lang="en-GB" dirty="0" smtClean="0">
                <a:solidFill>
                  <a:schemeClr val="accent1"/>
                </a:solidFill>
              </a:rPr>
              <a:t>criteria</a:t>
            </a: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endParaRPr lang="en-GB" sz="700" dirty="0">
              <a:solidFill>
                <a:schemeClr val="accent1"/>
              </a:solidFill>
            </a:endParaRPr>
          </a:p>
          <a:p>
            <a:pPr marL="971550" lvl="1" indent="-457200" eaLnBrk="0" hangingPunct="0">
              <a:spcBef>
                <a:spcPts val="300"/>
              </a:spcBef>
              <a:buFontTx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Iterative design</a:t>
            </a:r>
          </a:p>
          <a:p>
            <a:pPr marL="1371600" lvl="2" indent="-457200" eaLnBrk="0" hangingPunct="0">
              <a:spcBef>
                <a:spcPts val="300"/>
              </a:spcBef>
              <a:buFontTx/>
              <a:buAutoNum type="arabicPeriod"/>
            </a:pPr>
            <a:endParaRPr lang="en-GB" sz="2000" dirty="0"/>
          </a:p>
          <a:p>
            <a:pPr marL="990600" lvl="1" indent="-533400" eaLnBrk="0" hangingPunct="0">
              <a:spcBef>
                <a:spcPts val="300"/>
              </a:spcBef>
              <a:buFontTx/>
              <a:buNone/>
            </a:pPr>
            <a:endParaRPr lang="en-US" sz="2400" dirty="0"/>
          </a:p>
          <a:p>
            <a:pPr marL="609600" indent="-609600" eaLnBrk="0" hangingPunct="0">
              <a:spcBef>
                <a:spcPct val="0"/>
              </a:spcBef>
              <a:buFontTx/>
              <a:buNone/>
            </a:pPr>
            <a:endParaRPr lang="en-US" sz="2400" dirty="0"/>
          </a:p>
          <a:p>
            <a:pPr marL="609600" indent="-609600"/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19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</a:rPr>
              <a:t>What is involved in Interaction Design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</a:p>
          <a:p>
            <a:pPr>
              <a:lnSpc>
                <a:spcPct val="80000"/>
              </a:lnSpc>
            </a:pPr>
            <a:endParaRPr lang="en-US" sz="800" dirty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Importance of involving </a:t>
            </a:r>
            <a:r>
              <a:rPr lang="en-US" sz="2000" dirty="0" smtClean="0">
                <a:solidFill>
                  <a:schemeClr val="accent1"/>
                </a:solidFill>
              </a:rPr>
              <a:t>users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6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Degrees of user </a:t>
            </a:r>
            <a:r>
              <a:rPr lang="en-US" sz="2000" dirty="0" smtClean="0">
                <a:solidFill>
                  <a:schemeClr val="accent1"/>
                </a:solidFill>
              </a:rPr>
              <a:t>involvement</a:t>
            </a:r>
          </a:p>
          <a:p>
            <a:pPr lvl="1">
              <a:lnSpc>
                <a:spcPct val="80000"/>
              </a:lnSpc>
            </a:pPr>
            <a:endParaRPr lang="en-US" sz="6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What is a user-centered approach</a:t>
            </a:r>
            <a:r>
              <a:rPr lang="en-US" sz="2000" dirty="0" smtClean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80000"/>
              </a:lnSpc>
            </a:pPr>
            <a:endParaRPr lang="en-US" sz="600" dirty="0" smtClean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endParaRPr lang="en-US" sz="6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Four basic </a:t>
            </a:r>
            <a:r>
              <a:rPr lang="en-US" sz="2000" dirty="0" smtClean="0">
                <a:solidFill>
                  <a:schemeClr val="accent1"/>
                </a:solidFill>
              </a:rPr>
              <a:t>activities</a:t>
            </a:r>
          </a:p>
          <a:p>
            <a:pPr lvl="1">
              <a:lnSpc>
                <a:spcPct val="80000"/>
              </a:lnSpc>
            </a:pPr>
            <a:endParaRPr lang="en-US" sz="6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</a:rPr>
              <a:t>Some practical </a:t>
            </a:r>
            <a:r>
              <a:rPr lang="en-US" sz="2400" dirty="0" smtClean="0">
                <a:solidFill>
                  <a:srgbClr val="7030A0"/>
                </a:solidFill>
              </a:rPr>
              <a:t>issues</a:t>
            </a:r>
          </a:p>
          <a:p>
            <a:pPr>
              <a:lnSpc>
                <a:spcPct val="80000"/>
              </a:lnSpc>
            </a:pPr>
            <a:endParaRPr lang="en-US" sz="600" dirty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Who are the users</a:t>
            </a:r>
            <a:r>
              <a:rPr lang="en-US" sz="2000" dirty="0" smtClean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80000"/>
              </a:lnSpc>
            </a:pPr>
            <a:endParaRPr lang="en-US" sz="6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What are ‘needs</a:t>
            </a:r>
            <a:r>
              <a:rPr lang="en-US" sz="2000" dirty="0" smtClean="0">
                <a:solidFill>
                  <a:schemeClr val="accent1"/>
                </a:solidFill>
              </a:rPr>
              <a:t>’?</a:t>
            </a:r>
          </a:p>
          <a:p>
            <a:pPr lvl="1">
              <a:lnSpc>
                <a:spcPct val="80000"/>
              </a:lnSpc>
            </a:pPr>
            <a:endParaRPr lang="en-US" sz="6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Where do alternatives come from</a:t>
            </a:r>
            <a:r>
              <a:rPr lang="en-US" sz="2000" dirty="0" smtClean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80000"/>
              </a:lnSpc>
            </a:pPr>
            <a:endParaRPr lang="en-US" sz="6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</a:rPr>
              <a:t>How </a:t>
            </a:r>
            <a:r>
              <a:rPr lang="en-US" sz="2000" dirty="0" smtClean="0">
                <a:solidFill>
                  <a:schemeClr val="accent1"/>
                </a:solidFill>
              </a:rPr>
              <a:t>to choose </a:t>
            </a:r>
            <a:r>
              <a:rPr lang="en-US" sz="2000" dirty="0">
                <a:solidFill>
                  <a:schemeClr val="accent1"/>
                </a:solidFill>
              </a:rPr>
              <a:t>among alternatives</a:t>
            </a:r>
            <a:r>
              <a:rPr lang="en-US" sz="2000" dirty="0" smtClean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80000"/>
              </a:lnSpc>
            </a:pPr>
            <a:endParaRPr lang="en-US" sz="600" dirty="0" smtClean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endParaRPr lang="en-US" sz="600" dirty="0" smtClean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1"/>
                </a:solidFill>
              </a:rPr>
              <a:t>How to integrate interaction design activities in other lifecycle models?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59569"/>
              </p:ext>
            </p:extLst>
          </p:nvPr>
        </p:nvGraphicFramePr>
        <p:xfrm>
          <a:off x="6804248" y="1196752"/>
          <a:ext cx="1674813" cy="374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3" imgW="1857600" imgH="3995640" progId="MS_ClipArt_Gallery.2">
                  <p:embed/>
                </p:oleObj>
              </mc:Choice>
              <mc:Fallback>
                <p:oleObj name="Clip" r:id="rId3" imgW="1857600" imgH="399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196752"/>
                        <a:ext cx="1674813" cy="374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2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involved in Interaction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solidFill>
                  <a:srgbClr val="7030A0"/>
                </a:solidFill>
              </a:rPr>
              <a:t>It is a process</a:t>
            </a:r>
            <a:r>
              <a:rPr lang="en-GB" sz="2800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en-GB" sz="900" dirty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a </a:t>
            </a:r>
            <a:r>
              <a:rPr lang="en-GB" sz="2400" dirty="0">
                <a:solidFill>
                  <a:schemeClr val="accent1"/>
                </a:solidFill>
              </a:rPr>
              <a:t>goal-directed problem solving activity informed by intended use, target domain, materials, cost, and </a:t>
            </a:r>
            <a:r>
              <a:rPr lang="en-GB" sz="2400" dirty="0" smtClean="0">
                <a:solidFill>
                  <a:schemeClr val="accent1"/>
                </a:solidFill>
              </a:rPr>
              <a:t>feasibility</a:t>
            </a:r>
          </a:p>
          <a:p>
            <a:pPr lvl="1">
              <a:lnSpc>
                <a:spcPct val="80000"/>
              </a:lnSpc>
            </a:pPr>
            <a:endParaRPr lang="en-GB" sz="9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a </a:t>
            </a:r>
            <a:r>
              <a:rPr lang="en-GB" sz="2400" dirty="0">
                <a:solidFill>
                  <a:schemeClr val="accent1"/>
                </a:solidFill>
              </a:rPr>
              <a:t>creative </a:t>
            </a:r>
            <a:r>
              <a:rPr lang="en-GB" sz="2400" dirty="0" smtClean="0">
                <a:solidFill>
                  <a:schemeClr val="accent1"/>
                </a:solidFill>
              </a:rPr>
              <a:t>activity</a:t>
            </a:r>
          </a:p>
          <a:p>
            <a:pPr lvl="1">
              <a:lnSpc>
                <a:spcPct val="80000"/>
              </a:lnSpc>
            </a:pPr>
            <a:endParaRPr lang="en-GB" sz="9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a </a:t>
            </a:r>
            <a:r>
              <a:rPr lang="en-GB" sz="2400" dirty="0">
                <a:solidFill>
                  <a:schemeClr val="accent1"/>
                </a:solidFill>
              </a:rPr>
              <a:t>decision-making activity to balance trade-</a:t>
            </a:r>
            <a:r>
              <a:rPr lang="en-GB" sz="2400" dirty="0" smtClean="0">
                <a:solidFill>
                  <a:schemeClr val="accent1"/>
                </a:solidFill>
              </a:rPr>
              <a:t>offs</a:t>
            </a:r>
          </a:p>
          <a:p>
            <a:pPr>
              <a:lnSpc>
                <a:spcPct val="80000"/>
              </a:lnSpc>
            </a:pP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>
                <a:solidFill>
                  <a:srgbClr val="7030A0"/>
                </a:solidFill>
              </a:rPr>
              <a:t>Generating alternatives and choosing between them is key</a:t>
            </a:r>
            <a:endParaRPr lang="en-GB" sz="28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en-GB" sz="28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rgbClr val="7030A0"/>
                </a:solidFill>
              </a:rPr>
              <a:t>Four approaches: user-</a:t>
            </a:r>
            <a:r>
              <a:rPr lang="en-GB" sz="2800" dirty="0" err="1">
                <a:solidFill>
                  <a:srgbClr val="7030A0"/>
                </a:solidFill>
              </a:rPr>
              <a:t>centered</a:t>
            </a:r>
            <a:r>
              <a:rPr lang="en-GB" sz="2800" dirty="0">
                <a:solidFill>
                  <a:srgbClr val="7030A0"/>
                </a:solidFill>
              </a:rPr>
              <a:t> design, activity-</a:t>
            </a:r>
            <a:r>
              <a:rPr lang="en-GB" sz="2800" dirty="0" err="1">
                <a:solidFill>
                  <a:srgbClr val="7030A0"/>
                </a:solidFill>
              </a:rPr>
              <a:t>centered</a:t>
            </a:r>
            <a:r>
              <a:rPr lang="en-GB" sz="2800" dirty="0">
                <a:solidFill>
                  <a:srgbClr val="7030A0"/>
                </a:solidFill>
              </a:rPr>
              <a:t> design, systems design, and genius </a:t>
            </a:r>
            <a:r>
              <a:rPr lang="en-GB" sz="2800" dirty="0" smtClean="0">
                <a:solidFill>
                  <a:srgbClr val="7030A0"/>
                </a:solidFill>
              </a:rPr>
              <a:t>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3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381328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Importance of involving users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7030A0"/>
                </a:solidFill>
              </a:rPr>
              <a:t>Expectation management</a:t>
            </a:r>
            <a:r>
              <a:rPr lang="en-GB" sz="2800" i="1" dirty="0">
                <a:solidFill>
                  <a:srgbClr val="7030A0"/>
                </a:solidFill>
              </a:rPr>
              <a:t> </a:t>
            </a:r>
            <a:endParaRPr lang="en-GB" sz="2800" i="1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en-GB" sz="8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Realistic </a:t>
            </a:r>
            <a:r>
              <a:rPr lang="en-GB" sz="2400" dirty="0">
                <a:solidFill>
                  <a:schemeClr val="accent1"/>
                </a:solidFill>
              </a:rPr>
              <a:t>expectations 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No </a:t>
            </a:r>
            <a:r>
              <a:rPr lang="en-GB" sz="2400" dirty="0">
                <a:solidFill>
                  <a:schemeClr val="accent1"/>
                </a:solidFill>
              </a:rPr>
              <a:t>surprises, no </a:t>
            </a:r>
            <a:r>
              <a:rPr lang="en-GB" sz="2400" dirty="0" smtClean="0">
                <a:solidFill>
                  <a:schemeClr val="accent1"/>
                </a:solidFill>
              </a:rPr>
              <a:t>disappointments</a:t>
            </a: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Timely training</a:t>
            </a: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Communication</a:t>
            </a:r>
            <a:r>
              <a:rPr lang="en-GB" sz="2400" dirty="0">
                <a:solidFill>
                  <a:schemeClr val="accent1"/>
                </a:solidFill>
              </a:rPr>
              <a:t>, but no </a:t>
            </a:r>
            <a:r>
              <a:rPr lang="en-GB" sz="2400" dirty="0" smtClean="0">
                <a:solidFill>
                  <a:schemeClr val="accent1"/>
                </a:solidFill>
              </a:rPr>
              <a:t>hype</a:t>
            </a:r>
          </a:p>
          <a:p>
            <a:pPr lvl="1">
              <a:lnSpc>
                <a:spcPct val="90000"/>
              </a:lnSpc>
            </a:pPr>
            <a:endParaRPr lang="en-GB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7030A0"/>
                </a:solidFill>
              </a:rPr>
              <a:t>Ownership</a:t>
            </a:r>
            <a:r>
              <a:rPr lang="en-GB" sz="2800" i="1" dirty="0">
                <a:solidFill>
                  <a:srgbClr val="7030A0"/>
                </a:solidFill>
              </a:rPr>
              <a:t> </a:t>
            </a:r>
            <a:endParaRPr lang="en-GB" sz="2800" i="1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en-GB" sz="1000" i="1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Make </a:t>
            </a:r>
            <a:r>
              <a:rPr lang="en-GB" sz="2400" dirty="0">
                <a:solidFill>
                  <a:schemeClr val="accent1"/>
                </a:solidFill>
              </a:rPr>
              <a:t>the users active </a:t>
            </a:r>
            <a:r>
              <a:rPr lang="en-GB" sz="2400" dirty="0" smtClean="0">
                <a:solidFill>
                  <a:schemeClr val="accent1"/>
                </a:solidFill>
              </a:rPr>
              <a:t>stakeholders</a:t>
            </a: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More </a:t>
            </a:r>
            <a:r>
              <a:rPr lang="en-GB" sz="2400" dirty="0">
                <a:solidFill>
                  <a:schemeClr val="accent1"/>
                </a:solidFill>
              </a:rPr>
              <a:t>likely to forgive or accept </a:t>
            </a:r>
            <a:r>
              <a:rPr lang="en-GB" sz="2400" dirty="0" smtClean="0">
                <a:solidFill>
                  <a:schemeClr val="accent1"/>
                </a:solidFill>
              </a:rPr>
              <a:t>problems</a:t>
            </a: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Can </a:t>
            </a:r>
            <a:r>
              <a:rPr lang="en-GB" sz="2400" dirty="0">
                <a:solidFill>
                  <a:schemeClr val="accent1"/>
                </a:solidFill>
              </a:rPr>
              <a:t>make a big difference to acceptance </a:t>
            </a:r>
            <a:r>
              <a:rPr lang="en-GB" sz="2400" dirty="0" smtClean="0">
                <a:solidFill>
                  <a:schemeClr val="accent1"/>
                </a:solidFill>
              </a:rPr>
              <a:t>and </a:t>
            </a:r>
            <a:r>
              <a:rPr lang="en-GB" sz="2400" dirty="0">
                <a:solidFill>
                  <a:schemeClr val="accent1"/>
                </a:solidFill>
              </a:rPr>
              <a:t>success of product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4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4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67944" y="6381328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Degrees of user involvement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400" cy="511197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7030A0"/>
                </a:solidFill>
              </a:rPr>
              <a:t>Member of the design </a:t>
            </a:r>
            <a:r>
              <a:rPr lang="en-GB" sz="2400" dirty="0" smtClean="0">
                <a:solidFill>
                  <a:srgbClr val="7030A0"/>
                </a:solidFill>
              </a:rPr>
              <a:t>team</a:t>
            </a:r>
          </a:p>
          <a:p>
            <a:pPr>
              <a:lnSpc>
                <a:spcPct val="80000"/>
              </a:lnSpc>
            </a:pPr>
            <a:endParaRPr lang="en-GB" sz="800" i="1" dirty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</a:rPr>
              <a:t>	Full time: constant input, but lose touch with </a:t>
            </a:r>
            <a:r>
              <a:rPr lang="en-GB" sz="2000" dirty="0" smtClean="0">
                <a:solidFill>
                  <a:schemeClr val="accent1"/>
                </a:solidFill>
              </a:rPr>
              <a:t>users</a:t>
            </a:r>
          </a:p>
          <a:p>
            <a:pPr lvl="1">
              <a:lnSpc>
                <a:spcPct val="8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</a:rPr>
              <a:t>	Part time: patchy input, and very </a:t>
            </a:r>
            <a:r>
              <a:rPr lang="en-GB" sz="2000" dirty="0" smtClean="0">
                <a:solidFill>
                  <a:schemeClr val="accent1"/>
                </a:solidFill>
              </a:rPr>
              <a:t>stressful</a:t>
            </a:r>
          </a:p>
          <a:p>
            <a:pPr lvl="1">
              <a:lnSpc>
                <a:spcPct val="8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</a:rPr>
              <a:t>	Short term: inconsistent across project </a:t>
            </a:r>
            <a:r>
              <a:rPr lang="en-GB" sz="2000" dirty="0" smtClean="0">
                <a:solidFill>
                  <a:schemeClr val="accent1"/>
                </a:solidFill>
              </a:rPr>
              <a:t>life</a:t>
            </a:r>
          </a:p>
          <a:p>
            <a:pPr lvl="1">
              <a:lnSpc>
                <a:spcPct val="8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</a:rPr>
              <a:t>	Long term: consistent, but lose touch with </a:t>
            </a:r>
            <a:r>
              <a:rPr lang="en-GB" sz="2000" dirty="0" smtClean="0">
                <a:solidFill>
                  <a:schemeClr val="accent1"/>
                </a:solidFill>
              </a:rPr>
              <a:t>users</a:t>
            </a:r>
          </a:p>
          <a:p>
            <a:pPr lvl="1">
              <a:lnSpc>
                <a:spcPct val="8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endParaRPr lang="en-GB" sz="20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7030A0"/>
                </a:solidFill>
              </a:rPr>
              <a:t>Newsletters and other dissemination devices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endParaRPr lang="en-GB" sz="24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en-GB" sz="900" dirty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</a:rPr>
              <a:t>	Reach wider selection of </a:t>
            </a:r>
            <a:r>
              <a:rPr lang="en-GB" sz="2000" dirty="0" smtClean="0">
                <a:solidFill>
                  <a:schemeClr val="accent1"/>
                </a:solidFill>
              </a:rPr>
              <a:t>users</a:t>
            </a:r>
          </a:p>
          <a:p>
            <a:pPr lvl="1">
              <a:lnSpc>
                <a:spcPct val="80000"/>
              </a:lnSpc>
            </a:pPr>
            <a:endParaRPr lang="en-GB" sz="9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</a:rPr>
              <a:t>	Need communication both ways</a:t>
            </a:r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7030A0"/>
                </a:solidFill>
              </a:rPr>
              <a:t>User involvement after product is released</a:t>
            </a:r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7030A0"/>
                </a:solidFill>
              </a:rPr>
              <a:t>Combination of these approaches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5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9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23928" y="6381328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20" y="260648"/>
            <a:ext cx="8964488" cy="1143000"/>
          </a:xfrm>
        </p:spPr>
        <p:txBody>
          <a:bodyPr>
            <a:noAutofit/>
          </a:bodyPr>
          <a:lstStyle/>
          <a:p>
            <a:r>
              <a:rPr lang="en-GB" dirty="0"/>
              <a:t>What is a user-</a:t>
            </a:r>
            <a:r>
              <a:rPr lang="en-GB" dirty="0" err="1"/>
              <a:t>centered</a:t>
            </a:r>
            <a:r>
              <a:rPr lang="en-GB" dirty="0"/>
              <a:t> approach?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User-centered approach is based on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accent1"/>
                </a:solidFill>
              </a:rPr>
              <a:t>Early focus on users and tasks: directly studying cognitive, </a:t>
            </a:r>
            <a:r>
              <a:rPr lang="en-GB" sz="2400" dirty="0" err="1">
                <a:solidFill>
                  <a:schemeClr val="accent1"/>
                </a:solidFill>
              </a:rPr>
              <a:t>behavioral</a:t>
            </a:r>
            <a:r>
              <a:rPr lang="en-GB" sz="2400" dirty="0">
                <a:solidFill>
                  <a:schemeClr val="accent1"/>
                </a:solidFill>
              </a:rPr>
              <a:t>, anthropomorphic &amp; attitudinal characteristics 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sz="2400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accent1"/>
                </a:solidFill>
              </a:rPr>
              <a:t>Empirical measurement:</a:t>
            </a:r>
            <a:r>
              <a:rPr lang="en-GB" sz="2400" i="1" dirty="0">
                <a:solidFill>
                  <a:schemeClr val="accent1"/>
                </a:solidFill>
              </a:rPr>
              <a:t> </a:t>
            </a:r>
            <a:r>
              <a:rPr lang="en-GB" sz="2400" dirty="0">
                <a:solidFill>
                  <a:schemeClr val="accent1"/>
                </a:solidFill>
              </a:rPr>
              <a:t> users</a:t>
            </a:r>
            <a:r>
              <a:rPr lang="ja-JP" altLang="en-GB" sz="2400" dirty="0">
                <a:solidFill>
                  <a:schemeClr val="accent1"/>
                </a:solidFill>
                <a:latin typeface="Arial"/>
              </a:rPr>
              <a:t>’</a:t>
            </a:r>
            <a:r>
              <a:rPr lang="en-GB" sz="2400" dirty="0">
                <a:solidFill>
                  <a:schemeClr val="accent1"/>
                </a:solidFill>
              </a:rPr>
              <a:t> reactions and performance to scenarios, manuals, simulations &amp; prototypes are observed, recorded and </a:t>
            </a:r>
            <a:r>
              <a:rPr lang="en-GB" sz="2400" dirty="0" smtClean="0">
                <a:solidFill>
                  <a:schemeClr val="accent1"/>
                </a:solidFill>
              </a:rPr>
              <a:t>analysed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sz="2400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accent1"/>
                </a:solidFill>
              </a:rPr>
              <a:t>Iterative design: when problems are found in user testing, fix them and carry out more tests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6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67944" y="6309320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Four basic activities in Interaction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 marL="990600" lvl="1" indent="-533400">
              <a:buFontTx/>
              <a:buAutoNum type="arabicPeriod"/>
            </a:pPr>
            <a:endParaRPr lang="en-GB" dirty="0"/>
          </a:p>
          <a:p>
            <a:pPr marL="990600" lvl="1" indent="-533400">
              <a:buFontTx/>
              <a:buAutoNum type="arabicPeriod"/>
            </a:pPr>
            <a:r>
              <a:rPr lang="en-GB" dirty="0"/>
              <a:t>Establishing requirements</a:t>
            </a:r>
          </a:p>
          <a:p>
            <a:pPr marL="990600" lvl="1" indent="-533400">
              <a:buFontTx/>
              <a:buAutoNum type="arabicPeriod"/>
            </a:pPr>
            <a:endParaRPr lang="en-GB" dirty="0"/>
          </a:p>
          <a:p>
            <a:pPr marL="990600" lvl="1" indent="-533400">
              <a:buFontTx/>
              <a:buAutoNum type="arabicPeriod"/>
            </a:pPr>
            <a:r>
              <a:rPr lang="en-GB" dirty="0"/>
              <a:t>Designing alternatives</a:t>
            </a:r>
          </a:p>
          <a:p>
            <a:pPr marL="990600" lvl="1" indent="-533400">
              <a:buFontTx/>
              <a:buAutoNum type="arabicPeriod"/>
            </a:pPr>
            <a:endParaRPr lang="en-GB" dirty="0"/>
          </a:p>
          <a:p>
            <a:pPr marL="990600" lvl="1" indent="-533400">
              <a:buFontTx/>
              <a:buAutoNum type="arabicPeriod"/>
            </a:pPr>
            <a:r>
              <a:rPr lang="en-GB" dirty="0"/>
              <a:t>Prototyping</a:t>
            </a:r>
          </a:p>
          <a:p>
            <a:pPr marL="990600" lvl="1" indent="-533400">
              <a:buFontTx/>
              <a:buAutoNum type="arabicPeriod"/>
            </a:pPr>
            <a:endParaRPr lang="en-GB" dirty="0"/>
          </a:p>
          <a:p>
            <a:pPr marL="990600" lvl="1" indent="-533400">
              <a:buFontTx/>
              <a:buAutoNum type="arabicPeriod"/>
            </a:pPr>
            <a:r>
              <a:rPr lang="en-GB" dirty="0"/>
              <a:t>Evaluating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7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82752" y="6457560"/>
            <a:ext cx="1378496" cy="24447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703263" y="260648"/>
            <a:ext cx="7772400" cy="1187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A simple interaction design lifecycle model</a:t>
            </a:r>
            <a:endParaRPr lang="en-US" sz="3600" i="1" dirty="0">
              <a:latin typeface="Liberation Sans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19014" y="1723202"/>
            <a:ext cx="4878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7030A0"/>
                </a:solidFill>
                <a:latin typeface="Liberation Sans"/>
              </a:rPr>
              <a:t>Exemplifies a user-centered design approach 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idx="1"/>
          </p:nvPr>
        </p:nvSpPr>
        <p:spPr>
          <a:xfrm>
            <a:off x="313184" y="1648762"/>
            <a:ext cx="8229600" cy="4525963"/>
          </a:xfrm>
        </p:spPr>
        <p:txBody>
          <a:bodyPr/>
          <a:lstStyle/>
          <a:p>
            <a:endParaRPr lang="en-US" dirty="0" smtClean="0">
              <a:latin typeface="Liberation Sans"/>
            </a:endParaRPr>
          </a:p>
          <a:p>
            <a:pPr marL="0" indent="0">
              <a:buNone/>
            </a:pPr>
            <a:endParaRPr lang="en-US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8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2534"/>
            <a:ext cx="7776864" cy="441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753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67944" y="6381328"/>
            <a:ext cx="1450504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GB" dirty="0"/>
              <a:t>Some practical issues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en-GB" dirty="0">
                <a:solidFill>
                  <a:srgbClr val="7030A0"/>
                </a:solidFill>
              </a:rPr>
              <a:t>Who are the users?</a:t>
            </a:r>
          </a:p>
          <a:p>
            <a:pPr>
              <a:lnSpc>
                <a:spcPct val="70000"/>
              </a:lnSpc>
            </a:pPr>
            <a:endParaRPr lang="en-GB" dirty="0">
              <a:solidFill>
                <a:srgbClr val="7030A0"/>
              </a:solidFill>
            </a:endParaRPr>
          </a:p>
          <a:p>
            <a:pPr>
              <a:lnSpc>
                <a:spcPct val="70000"/>
              </a:lnSpc>
            </a:pPr>
            <a:r>
              <a:rPr lang="en-GB" dirty="0">
                <a:solidFill>
                  <a:srgbClr val="7030A0"/>
                </a:solidFill>
              </a:rPr>
              <a:t>What do we mean by </a:t>
            </a:r>
            <a:r>
              <a:rPr lang="ja-JP" altLang="en-GB" dirty="0">
                <a:solidFill>
                  <a:srgbClr val="7030A0"/>
                </a:solidFill>
                <a:latin typeface="Arial"/>
              </a:rPr>
              <a:t>‘</a:t>
            </a:r>
            <a:r>
              <a:rPr lang="en-GB" dirty="0">
                <a:solidFill>
                  <a:srgbClr val="7030A0"/>
                </a:solidFill>
              </a:rPr>
              <a:t>needs</a:t>
            </a:r>
            <a:r>
              <a:rPr lang="ja-JP" altLang="en-GB" dirty="0">
                <a:solidFill>
                  <a:srgbClr val="7030A0"/>
                </a:solidFill>
                <a:latin typeface="Arial"/>
              </a:rPr>
              <a:t>’</a:t>
            </a:r>
            <a:r>
              <a:rPr lang="en-GB" dirty="0">
                <a:solidFill>
                  <a:srgbClr val="7030A0"/>
                </a:solidFill>
              </a:rPr>
              <a:t>?</a:t>
            </a:r>
          </a:p>
          <a:p>
            <a:pPr>
              <a:lnSpc>
                <a:spcPct val="70000"/>
              </a:lnSpc>
            </a:pPr>
            <a:endParaRPr lang="en-GB" dirty="0">
              <a:solidFill>
                <a:srgbClr val="7030A0"/>
              </a:solidFill>
            </a:endParaRP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7030A0"/>
                </a:solidFill>
              </a:rPr>
              <a:t>How to generate alternatives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How to choose among alternatives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7030A0"/>
                </a:solidFill>
              </a:rPr>
              <a:t>How to integrate interaction design activities with other </a:t>
            </a:r>
            <a:r>
              <a:rPr lang="en-GB" dirty="0" smtClean="0">
                <a:solidFill>
                  <a:srgbClr val="7030A0"/>
                </a:solidFill>
              </a:rPr>
              <a:t>lifecycle models</a:t>
            </a:r>
            <a:r>
              <a:rPr lang="en-GB" dirty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  <a:p>
            <a:pPr>
              <a:lnSpc>
                <a:spcPct val="70000"/>
              </a:lnSpc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9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796</Words>
  <Application>Microsoft Office PowerPoint</Application>
  <PresentationFormat>On-screen Show (4:3)</PresentationFormat>
  <Paragraphs>243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PowerPoint Presentation</vt:lpstr>
      <vt:lpstr>Overview</vt:lpstr>
      <vt:lpstr>What is involved in Interaction Design?</vt:lpstr>
      <vt:lpstr>Importance of involving users</vt:lpstr>
      <vt:lpstr>Degrees of user involvement</vt:lpstr>
      <vt:lpstr>What is a user-centered approach?</vt:lpstr>
      <vt:lpstr>Four basic activities in Interaction Design</vt:lpstr>
      <vt:lpstr>A simple interaction design lifecycle model</vt:lpstr>
      <vt:lpstr>Some practical issues</vt:lpstr>
      <vt:lpstr>Who are the users/stakeholders?</vt:lpstr>
      <vt:lpstr>PowerPoint Presentation</vt:lpstr>
      <vt:lpstr>PowerPoint Presentation</vt:lpstr>
      <vt:lpstr>How to generate alternatives</vt:lpstr>
      <vt:lpstr>IDEO TechBox</vt:lpstr>
      <vt:lpstr>The TechBox </vt:lpstr>
      <vt:lpstr>How to choose among alternatives</vt:lpstr>
      <vt:lpstr>Testing prototypes to choose among alternatives</vt:lpstr>
      <vt:lpstr>How to integrate interaction design in other models</vt:lpstr>
      <vt:lpstr>Summary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Georgia - Chichester</dc:creator>
  <cp:lastModifiedBy>JOSH</cp:lastModifiedBy>
  <cp:revision>21</cp:revision>
  <dcterms:created xsi:type="dcterms:W3CDTF">2015-01-06T09:40:09Z</dcterms:created>
  <dcterms:modified xsi:type="dcterms:W3CDTF">2015-02-28T16:17:59Z</dcterms:modified>
</cp:coreProperties>
</file>