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59"/>
  </p:notesMasterIdLst>
  <p:sldIdLst>
    <p:sldId id="256" r:id="rId2"/>
    <p:sldId id="261" r:id="rId3"/>
    <p:sldId id="263" r:id="rId4"/>
    <p:sldId id="264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5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90" r:id="rId26"/>
    <p:sldId id="286" r:id="rId27"/>
    <p:sldId id="287" r:id="rId28"/>
    <p:sldId id="288" r:id="rId29"/>
    <p:sldId id="289" r:id="rId30"/>
    <p:sldId id="291" r:id="rId31"/>
    <p:sldId id="292" r:id="rId32"/>
    <p:sldId id="293" r:id="rId33"/>
    <p:sldId id="294" r:id="rId34"/>
    <p:sldId id="296" r:id="rId35"/>
    <p:sldId id="295" r:id="rId36"/>
    <p:sldId id="297" r:id="rId37"/>
    <p:sldId id="298" r:id="rId38"/>
    <p:sldId id="300" r:id="rId39"/>
    <p:sldId id="301" r:id="rId40"/>
    <p:sldId id="299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8" r:id="rId57"/>
    <p:sldId id="317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preferSingleView="1">
    <p:restoredLeft sz="26113"/>
    <p:restoredTop sz="90952"/>
  </p:normalViewPr>
  <p:slideViewPr>
    <p:cSldViewPr>
      <p:cViewPr varScale="1">
        <p:scale>
          <a:sx n="116" d="100"/>
          <a:sy n="116" d="100"/>
        </p:scale>
        <p:origin x="13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DAC307E9-B054-3C46-B53F-64889DDBC63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 altLang="en-US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922D072F-4250-FD94-3970-433FB476F0D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endParaRPr lang="en-US" altLang="en-US"/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9BF3690B-5C66-2FA3-00E9-ACF2D710458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3F554601-FBF8-ABD3-92C9-F0BAC7615EE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0C72EBCC-FB8F-3C59-C1F1-C78723867F7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endParaRPr lang="en-US" altLang="en-US"/>
          </a:p>
        </p:txBody>
      </p:sp>
      <p:sp>
        <p:nvSpPr>
          <p:cNvPr id="67591" name="Rectangle 7">
            <a:extLst>
              <a:ext uri="{FF2B5EF4-FFF2-40B4-BE49-F238E27FC236}">
                <a16:creationId xmlns:a16="http://schemas.microsoft.com/office/drawing/2014/main" id="{E515A475-C153-22FD-7E76-27E98A931C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fld id="{B6738E0D-F4FA-1841-B06F-3D6A881F5F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3E83598-E973-468F-14E3-31B381093E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54A8DE-DF58-0941-9CBA-E86148F3EC6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5FD86020-13D7-E607-4FB0-6C4C8BF7F7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54B265BB-586D-CBDB-ABDF-8900E0F60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6D868A6-0012-3655-5E4F-D7FB0B0AC2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CF80ED-DD67-4249-97F9-4AC9FF404B47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AC4E3C16-CC37-88DD-C852-0D1A6F10D1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C0A7626F-98F1-276D-C8EE-0B16F0F1ED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4D8896C-A000-8001-2763-71E2F25BD9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D563A-EA64-CE48-91C7-F1D0E1D6307C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5075AA1F-CF64-A72A-2695-A2241F0350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C3AB0DAB-BF0C-88B0-C272-E1913D1D88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61F88C2-B4C4-F875-D110-B95DF55FBE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F897CD-E1A4-9149-BFBF-CB50C55227B5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EAF1551B-E2AF-E411-47E0-8221E152ED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D3444041-411D-9E40-7034-0F67539EA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29B0F41-CC0E-FFEE-E709-FC75A3F2C3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93544-0A82-BA43-AE1A-A2654DCD6CE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3FDC4E17-BC1C-F827-A2BC-A1337068E2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82ED830-D964-752C-8CDC-E94820A05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B02658D-CA9D-7312-F804-22B3173445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193B9-97C4-9D48-9B5A-4FB41D235346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0025C40D-4B2F-48FF-A879-ECC50C39E2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95E4F3D-BA4D-1D2C-C307-D93F17919C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6EEF190-17DC-250C-35C5-D353C0ECF8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997E43-971E-E44D-90CA-4657AE4DA6B7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9DD1FDEB-EA4B-62A2-A900-2A5960ACAC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310984CD-376B-1EC6-090C-BE5CCCBABF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F06DCB2-BB95-AB87-45E0-613DD2993A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77BD7E-63B7-1C41-90B0-4DD912B832BC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920EA1C1-58DE-CED7-0294-00B5ADE7AD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C1C24925-7A0A-C034-B5E1-1729D3FF81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3C73DC2-8390-F3B6-CD8E-A652F2FE55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3066D-E5A2-B14D-83A5-76F68F4B3AC7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BD0AE63D-F75D-C651-41FE-ED1DB48B2E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B7722E70-2571-90AE-B98D-58D07F55A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EAE4E5E-FD30-E960-A973-7D4F856B29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5430C-2682-9144-85F3-504E89A764E8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A298D2FB-3FD4-064A-8826-933072608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39E112E7-942E-319C-6FA3-2D86BF18B0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03CEB46-9917-8B35-C20A-86ED0887B8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582E5-6085-F944-B50E-015085DC81F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F3E6A096-6C01-0EDE-AA2E-BFCEA64A51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62E66F1F-80BB-5752-FDA2-2DC744DD6A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894A41-0C55-C1C4-08F9-5047DD7B1D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CC303C-DD7A-C04E-9A61-E34F037372F7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50E451FB-6E41-E031-9BC5-012AD27875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4363D260-21E1-1B51-8DED-9008755FB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C6E06D6-C93E-E283-E833-607B69D37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34341-A389-C844-9395-7B80B0AAC86C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6F86E453-4C8D-06E4-B978-BA9430AF25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1EFC0C70-0F6D-4E23-2046-81D6787814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0D917BE-A4C9-08F1-7009-E8671A30CE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9BB6A5-EB9D-1F48-A6A5-C087C6881F57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58E31BB1-598D-602A-C287-53CCD38294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EBA9A696-3F7C-2827-BBF8-713134056C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A3CE517-A24A-F405-7C85-6B8CB0AB5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3CF6E1-ACD9-0345-BFC2-C8DC1B027F84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800BCA90-56C0-0133-7B7B-522424C6D8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0149D395-AC96-5724-7C79-B1BB4431A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7561705-68B9-398A-631F-9A613535EB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DD04A-A795-3948-8313-19088BA3949D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6C63B5A1-4E4D-37CF-8FE7-963387816B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BF42E68B-D644-5E65-61CF-B50D640D0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21C2BD-2D81-DBFB-FDFB-89E2489A00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C70501-8E7E-C247-9A99-EA4CDF71E897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F24CF297-C28A-BAEA-74FC-F3B1B59DE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A720709A-82EE-D2F3-7D9F-5D25A02482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46DEC84-F919-8412-4DAE-3E25C7CCE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DE1746-E650-CB48-A71A-95CC72F82DA6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85346" name="Rectangle 2">
            <a:extLst>
              <a:ext uri="{FF2B5EF4-FFF2-40B4-BE49-F238E27FC236}">
                <a16:creationId xmlns:a16="http://schemas.microsoft.com/office/drawing/2014/main" id="{C8B16E1F-C79C-D1C7-0C9E-1833CA49EC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A0E2C4E7-26E5-F982-8BC7-0D73B1339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4575BB6-832C-68BB-8A36-153CC2F66D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644998-2674-FA42-8B19-CEDB6AA81067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86370" name="Rectangle 2">
            <a:extLst>
              <a:ext uri="{FF2B5EF4-FFF2-40B4-BE49-F238E27FC236}">
                <a16:creationId xmlns:a16="http://schemas.microsoft.com/office/drawing/2014/main" id="{177793BE-96E2-D89E-8C1C-AB9B5E2B85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237DA8B9-276E-2D09-98C7-F549066BDD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A40BB8-BB83-7EBB-7E34-DDF100E905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27433F-5DD5-7B41-B666-8F6B4A2BB56C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187394" name="Rectangle 2">
            <a:extLst>
              <a:ext uri="{FF2B5EF4-FFF2-40B4-BE49-F238E27FC236}">
                <a16:creationId xmlns:a16="http://schemas.microsoft.com/office/drawing/2014/main" id="{485B13FA-6D72-1C42-DF5C-80F6E6043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760B8ACB-5561-7A7D-6747-80D90D62A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2BDE620-99E1-CBD3-7473-AF3C972EB6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807775-0178-1D4B-B639-4CD7E8B7EBD8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1FF76E6E-D312-5DFD-B335-2FE6D5A5B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EE618D41-662E-6A53-7067-0F5B0EF74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F8DD3D0-F511-B3CE-B6FF-BF406715DC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836B6-AFFB-4344-B17D-8FDA0C5F6ADF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EADB8858-CAC9-2099-1765-2EA76A8AD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67897D89-196C-ADFE-D942-4B614333D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05F80AA-4DFC-EF47-77AA-7A4CAF9D18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09093D-E667-1443-921E-CEC81657C7FD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7EA1CB63-E2A0-05E7-FC8A-197A83615D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553BB97A-567D-E0EC-EDDB-4A701EBFDC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0DF96DC-9989-2D32-27C1-D2B71213BC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AEF8DE-AFCA-D745-AD8B-316E07543C10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90466" name="Rectangle 2">
            <a:extLst>
              <a:ext uri="{FF2B5EF4-FFF2-40B4-BE49-F238E27FC236}">
                <a16:creationId xmlns:a16="http://schemas.microsoft.com/office/drawing/2014/main" id="{1E4F28DD-F164-5726-553F-D2CFAB4CF2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859ECA9A-4324-B2C7-3F00-E798250C00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30F2D36-BAC1-B35F-2CEA-2324E0816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37964-B76B-1740-B310-1050FA83DF21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4B380A23-6DCE-001F-3E3B-CD88D5378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48ED1A5A-446D-3BAE-6EB6-DFDB2FC99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3A0D05B-2985-34DE-F762-B74641F5AB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8FC056-9957-1943-8F57-D1A917D39DA9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92514" name="Rectangle 2">
            <a:extLst>
              <a:ext uri="{FF2B5EF4-FFF2-40B4-BE49-F238E27FC236}">
                <a16:creationId xmlns:a16="http://schemas.microsoft.com/office/drawing/2014/main" id="{B06AA5AB-7727-257D-81D2-6C8AFD4BF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73E0BFC1-6E77-44DF-C258-374F47608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79E6186-B22E-3E0B-E587-BB7CF000DF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DC089-D35B-1A45-A6D2-D972C07F910B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93538" name="Rectangle 2">
            <a:extLst>
              <a:ext uri="{FF2B5EF4-FFF2-40B4-BE49-F238E27FC236}">
                <a16:creationId xmlns:a16="http://schemas.microsoft.com/office/drawing/2014/main" id="{1D718AD6-8115-892D-63D0-B12E4347BB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DF561266-C3B1-CCCC-6BCB-641A71C061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968461-6E11-6695-2F76-2420DA96B1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1F22F5-E0C3-444D-8A85-65C08BFDC533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94562" name="Rectangle 2">
            <a:extLst>
              <a:ext uri="{FF2B5EF4-FFF2-40B4-BE49-F238E27FC236}">
                <a16:creationId xmlns:a16="http://schemas.microsoft.com/office/drawing/2014/main" id="{4BE53C13-A334-1BFE-1CBC-1CC1293F27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>
            <a:extLst>
              <a:ext uri="{FF2B5EF4-FFF2-40B4-BE49-F238E27FC236}">
                <a16:creationId xmlns:a16="http://schemas.microsoft.com/office/drawing/2014/main" id="{793085D8-383F-62F7-C150-1F419F16AF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B558820-26A8-12D5-878D-9CB79075BB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3DC55A-649A-F843-A9DD-9A0A09B30ED2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95586" name="Rectangle 2">
            <a:extLst>
              <a:ext uri="{FF2B5EF4-FFF2-40B4-BE49-F238E27FC236}">
                <a16:creationId xmlns:a16="http://schemas.microsoft.com/office/drawing/2014/main" id="{B912809B-E359-0EC3-3AA7-B546BEBCD4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4D9E40E6-933B-B972-22E8-307980369E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1353915-0A39-20E9-D32B-0FEEE580F7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FAC16D-3331-1748-B242-DD7CB512C1D7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96610" name="Rectangle 2">
            <a:extLst>
              <a:ext uri="{FF2B5EF4-FFF2-40B4-BE49-F238E27FC236}">
                <a16:creationId xmlns:a16="http://schemas.microsoft.com/office/drawing/2014/main" id="{55DB5C57-5F23-7D8A-BAB0-A1557A6F58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E008977F-F52A-4B4B-22D6-4A6E09EA84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7BEADAB-35C7-79B8-A15D-7148219E02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A80D43-023B-104D-A740-6C44B0F4A903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2F130F06-6F86-CA8C-65FE-F52FB27093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07ED4002-BE34-4C1B-9089-B05142837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127790A-6A79-2DA2-58C5-B569C4749A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173F0C-2E2A-D847-BC10-A516CCD9308E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AC812504-1560-87D2-C18D-0590E655C5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C29614EC-FCFE-B534-6CDD-A27FC26D92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FBC7264-2099-0328-6A99-F18DA4A9C2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906DB-ABFF-294C-B0AB-DE56937203AD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B153819D-1792-03FE-0FEB-BF775C3A35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BA8247FC-F66C-A5E4-3604-B6964F1AD3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89E365A-75F6-0E79-BDAE-1D6E81E9E4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85A0D5-E8AE-3747-930D-C674B38DC3EB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3674D7B9-14A8-C2BA-6E63-155DF8C5BB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F8A77C68-1C5C-4249-B5A6-70D254E770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F297B0D-5CA2-1C00-F132-D97A3D7C61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B3424-0D25-0641-B38A-C65F4C12A4A4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CE84B8EA-02DC-2D41-0EDF-F94096A968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588652D6-348F-0023-255C-DECDA57762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75EE8A3-D4EA-66FF-BA2E-787F79DC0D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B742A-C5B0-2342-A645-1A68A63681A7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34E9F4F6-6576-5F43-CB27-BEEDF6FC15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D89C6ABA-4290-1266-8A8F-73919E9DA4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778542E-99B1-0AD8-7B3B-B70BB83DFF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60411-68A1-4E46-9788-1496B3AF6516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A4B52F29-3BE1-AF0B-36C8-8F1FCA6288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2747C7E9-FFE4-3B97-DA08-C8DE281DFA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CB4FA7F-898E-2819-2C0A-C0432887E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DA8512-52E9-6B47-A5A8-5CE5AE3FD770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203778" name="Rectangle 2">
            <a:extLst>
              <a:ext uri="{FF2B5EF4-FFF2-40B4-BE49-F238E27FC236}">
                <a16:creationId xmlns:a16="http://schemas.microsoft.com/office/drawing/2014/main" id="{EC1D3953-BF70-B397-6CD6-EE5B39D183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A32215A5-1651-57B3-4E2D-F1CBA9EF3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327FF56-9160-5341-6964-1E769FA392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88E55F-F956-2C47-97A3-76268A35217D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204802" name="Rectangle 2">
            <a:extLst>
              <a:ext uri="{FF2B5EF4-FFF2-40B4-BE49-F238E27FC236}">
                <a16:creationId xmlns:a16="http://schemas.microsoft.com/office/drawing/2014/main" id="{54BD904E-4A98-4482-C01A-8BEC294427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930CEDC6-1827-28F3-2385-9F05F2AAF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78A290A-219F-FFA9-19C2-5D13717982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C872DF-7AFB-E141-80A3-021089E98E10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205826" name="Rectangle 2">
            <a:extLst>
              <a:ext uri="{FF2B5EF4-FFF2-40B4-BE49-F238E27FC236}">
                <a16:creationId xmlns:a16="http://schemas.microsoft.com/office/drawing/2014/main" id="{6EC3DFEF-7467-CF97-4712-4E593D7E5C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53677BD1-9F50-0DED-AC92-D61A44AEDE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CC03F4F-2B54-B21D-DC21-2132859390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7076D7-D77C-614B-812A-D042929430AA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206850" name="Rectangle 2">
            <a:extLst>
              <a:ext uri="{FF2B5EF4-FFF2-40B4-BE49-F238E27FC236}">
                <a16:creationId xmlns:a16="http://schemas.microsoft.com/office/drawing/2014/main" id="{1914C733-63E3-C315-E91C-0F710E2635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>
            <a:extLst>
              <a:ext uri="{FF2B5EF4-FFF2-40B4-BE49-F238E27FC236}">
                <a16:creationId xmlns:a16="http://schemas.microsoft.com/office/drawing/2014/main" id="{07DDBB24-5E19-5A23-ABCF-F536DF16E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5800986-FFF9-49D0-085E-9F572D56D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1B31DE-C7F3-884A-8F0D-264C75FB0EEE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207874" name="Rectangle 2">
            <a:extLst>
              <a:ext uri="{FF2B5EF4-FFF2-40B4-BE49-F238E27FC236}">
                <a16:creationId xmlns:a16="http://schemas.microsoft.com/office/drawing/2014/main" id="{B57F9C4B-725E-6A0F-6BAF-733AFEC197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>
            <a:extLst>
              <a:ext uri="{FF2B5EF4-FFF2-40B4-BE49-F238E27FC236}">
                <a16:creationId xmlns:a16="http://schemas.microsoft.com/office/drawing/2014/main" id="{9B059FCD-49C1-3E43-4EE0-4A5D9E98FD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2AE8F70-1023-A05F-925B-CF24C2BD8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E07F81-8F88-A44E-9241-F1408D0DBFFC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208898" name="Rectangle 2">
            <a:extLst>
              <a:ext uri="{FF2B5EF4-FFF2-40B4-BE49-F238E27FC236}">
                <a16:creationId xmlns:a16="http://schemas.microsoft.com/office/drawing/2014/main" id="{3EF75657-8B96-59E6-DCFA-82DD8A08EA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3B7637D5-A7E5-FF7A-641B-9745A9FF3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C9F03F2-F31B-A3EA-9248-B5D7FB5C9D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B70FAE-D24E-894E-91D1-17817119B3D6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209922" name="Rectangle 2">
            <a:extLst>
              <a:ext uri="{FF2B5EF4-FFF2-40B4-BE49-F238E27FC236}">
                <a16:creationId xmlns:a16="http://schemas.microsoft.com/office/drawing/2014/main" id="{0CAA4DC7-2CB7-E29C-49B9-7B051051A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DD1A9C8C-6C79-F142-DD11-39E5163DD9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5868307-84B8-1FF9-1C05-82BD93B028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1CA3AB-A0EE-8E49-8316-BD722375F6E4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0E228714-0554-156A-935E-5BE87A04B5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BC3556E-43E8-7B25-6D6F-2602C848E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AC22F35-2DC7-A151-B586-45DA278B60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701078-272B-ED40-97D3-8454B5420F81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210946" name="Rectangle 2">
            <a:extLst>
              <a:ext uri="{FF2B5EF4-FFF2-40B4-BE49-F238E27FC236}">
                <a16:creationId xmlns:a16="http://schemas.microsoft.com/office/drawing/2014/main" id="{F38C21F2-7709-1FF1-12D2-451873F5B2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64BDD8DA-231E-9CAE-B7EE-D83C572BB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69772CA-5536-8C0A-F070-89614DD02B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B6937F-81D4-164A-A2E0-9ABBD8D65421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D793873E-C75D-53CA-D5D2-291BC18842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296EBE5E-7801-69F0-6F92-CDFEDF139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AAA5A80-655A-302A-814A-3357446C94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926326-538E-174A-8C25-BE4F8FF14F79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212994" name="Rectangle 2">
            <a:extLst>
              <a:ext uri="{FF2B5EF4-FFF2-40B4-BE49-F238E27FC236}">
                <a16:creationId xmlns:a16="http://schemas.microsoft.com/office/drawing/2014/main" id="{A452E2FD-9090-04F2-E935-498FB198E6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68F19ED0-B306-F39A-5473-670D6ED65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738F1DE-2BAF-AEE9-F313-1751F0161C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BECB69-1152-DF49-8027-D8F5B75441E0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D18912D6-A344-CE9C-50D9-2AE64240FC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3ACD37B6-5D43-9700-51FC-172AC4299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C62521E-952D-2165-A33F-5E1AB2D63E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B795F6-8EA0-1643-9D95-A5FF25ECA38E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215042" name="Rectangle 2">
            <a:extLst>
              <a:ext uri="{FF2B5EF4-FFF2-40B4-BE49-F238E27FC236}">
                <a16:creationId xmlns:a16="http://schemas.microsoft.com/office/drawing/2014/main" id="{C17C139E-144B-7A31-22CD-43E390EE22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40D4C7EC-682E-E818-5C5C-8D80799FC9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756F4A8-EDAE-2795-F569-E6525B1AA6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F54CB5-5E98-CF47-B984-66274FAD82B1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216066" name="Rectangle 2">
            <a:extLst>
              <a:ext uri="{FF2B5EF4-FFF2-40B4-BE49-F238E27FC236}">
                <a16:creationId xmlns:a16="http://schemas.microsoft.com/office/drawing/2014/main" id="{2FA1D337-CBF7-825C-600A-64E711AD73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D99AC497-4243-0747-8910-C31D43EF4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DADDBFD-57EF-C39A-813E-D13232B58B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9415CC-24F9-CE47-BD3A-852970D5A4ED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217090" name="Rectangle 2">
            <a:extLst>
              <a:ext uri="{FF2B5EF4-FFF2-40B4-BE49-F238E27FC236}">
                <a16:creationId xmlns:a16="http://schemas.microsoft.com/office/drawing/2014/main" id="{AF0FC225-4172-8E02-C430-2725FBAAEE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28E631C6-B532-38AA-9710-19EDAC16E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E6BF166-E8FF-E42F-25F9-2457940BA1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C4EAC-1825-0D4B-931F-FD0D4C1A26F1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7A39A637-C841-2A20-C764-0706C9AABC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44024DC3-F93A-301D-D436-DD2892A41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E097980-23B7-7848-FE0E-82B095E165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5350B-D04E-0643-98DB-7D9C4479FA4E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46B854ED-86DC-EA37-51D4-8774BBF244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3B0FE40F-EB5F-3DED-E6B1-2B248DEDFF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5718837-EEAD-7AC3-5880-F59887B81D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886DBA-0DED-5C42-95AE-793824C2B346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BA01C06B-8071-55A7-CA37-D218FE2A86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17AC1D8F-21B0-9F65-C864-128C5B7C7D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42DC65A-A556-F6DA-A6FB-079719745C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CD1A73-BCA8-0A46-BD5F-04D362B0221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B6A4BF78-9A2F-2C8C-E5FD-F05BACDDB1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803AE7D8-5E05-A3A9-0DE8-BBE7BC3C5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83ECFAC-6A4F-20ED-9D91-94BD23B6F6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ABC4C2-088E-BF48-8949-353B08478458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1A34D750-15FA-8FB3-10CF-B9EB18790F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883B0BDD-5A64-349B-F846-6F766AC3C4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0" name="Picture 10">
            <a:extLst>
              <a:ext uri="{FF2B5EF4-FFF2-40B4-BE49-F238E27FC236}">
                <a16:creationId xmlns:a16="http://schemas.microsoft.com/office/drawing/2014/main" id="{506BC67A-7227-ED17-6A90-3A159D44B3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2" name="Rectangle 2">
            <a:extLst>
              <a:ext uri="{FF2B5EF4-FFF2-40B4-BE49-F238E27FC236}">
                <a16:creationId xmlns:a16="http://schemas.microsoft.com/office/drawing/2014/main" id="{9F022F10-86E7-FEC6-555D-15774DB4745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461EB61-B74E-F832-54B1-AB6020CAB87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B757F-8709-B7BB-12B1-439D0596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0F2D1-D49E-85BF-9FAF-F3BDAC7E6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F6570-90D6-F385-1826-C82FA57915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B1C3A9-A459-084C-8065-D67D85481BA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5996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6D668E-5735-DDE6-CB51-166A578D7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138F9-ACD7-4EF2-2A25-C718EEE02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3E494-9EA2-184C-DD0D-F7349B0C90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358793-E40A-6D44-8361-07992F02472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8666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67F1E-351C-A3F8-17AC-548241312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8CBF2-453A-6B0A-8D18-962805D91DF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B64D0-E9EA-4B8A-44DC-277D44A89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16B07-FE4C-3EB6-B9CC-8F109025AF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1775" y="6423025"/>
            <a:ext cx="8686800" cy="152400"/>
          </a:xfrm>
        </p:spPr>
        <p:txBody>
          <a:bodyPr/>
          <a:lstStyle>
            <a:lvl1pPr>
              <a:defRPr/>
            </a:lvl1pPr>
          </a:lstStyle>
          <a:p>
            <a:fld id="{C467956F-5B49-A64A-9BD0-E5EC806C97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098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F51D-C7B0-924F-C07F-289EFFEB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EEED-58D8-3506-87B2-361ADD918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E7CF1-0CA3-3283-3AC0-662E42B97C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128920-1869-4541-B8F8-966ACA0D670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5901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DD36-B784-1E48-52A8-4C8166BB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72543-F086-5978-EE33-3D0513B75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9A590E-B007-2984-04DB-862A7AF046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362D49-F591-9B47-85C5-9EC11D9EE1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1016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D8E76-AD09-FD75-519C-AFF213FFE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49650-35D3-9C3A-397A-ACF73B66C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9EC9B-35BE-CB0B-DAD6-C647B442D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68E3F-DB17-BA0E-EE9A-461DE5212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87AAA8-1AA1-B14B-AE7C-BBC02CAE74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46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C251E-570D-92BC-CE89-59D3393B7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14FCB-D598-702C-84D5-C871E688C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429A2-8385-EF9B-51CF-E570D8999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05BBC-4DBC-62CD-AF90-396E7375B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8C383-52D7-E269-056A-B50C0B63B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38EE7-83A1-A36D-9564-017E201EED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ADB774-21CB-6146-ADC2-C676A15C87E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769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48691-A87D-45EF-E8BB-3A8AB1BA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C373C7-F53D-507A-0C5F-FBC1F73811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5AB613-B2B2-FB44-8CAC-FA64D0EF6D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665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8B3295-D5BE-B589-6996-92EF185EBC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BEE816-4E05-C64B-9F8B-77ECF585C0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930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018A-7A73-167A-1E31-1E5DE537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B4D-EEE8-2848-68F9-55E07C36E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EB063-F180-8B43-12CB-DD6B05DE5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EC805-55B6-705A-DC9F-1C3C77FA4C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C45BC6-5450-1542-8D1B-8135518FFA8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7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3287-2089-4524-7B86-A5BBEBAB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C5B31-7EE2-F0BF-F573-C1ADC36E0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F3792-D7E9-3AB0-2072-66C029B9B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E9DF9-745A-A065-FD67-6FD07DE1FE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B943CC-41E1-9E43-B251-7600BB7F66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14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60" name="Picture 20">
            <a:extLst>
              <a:ext uri="{FF2B5EF4-FFF2-40B4-BE49-F238E27FC236}">
                <a16:creationId xmlns:a16="http://schemas.microsoft.com/office/drawing/2014/main" id="{9748037F-3DEE-5D92-55B0-41D994C176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AB41F8F6-D112-8E4E-B4ED-2C2A3B7986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6720299D-57FA-1621-8FAA-ABB0EE1E5F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2F746B0D-4CA7-99EF-B385-5D9C299C0C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31775" y="6423025"/>
            <a:ext cx="86868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rgbClr val="1D6E76"/>
                </a:solidFill>
                <a:latin typeface="+mn-lt"/>
              </a:defRPr>
            </a:lvl1pPr>
          </a:lstStyle>
          <a:p>
            <a:fld id="{F423F702-495C-F74A-89B1-DD5100FF9D94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rgbClr val="1D6E7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D6E76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F58527C-0DEF-A3FC-CE02-F5FEC546E3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/>
              <a:t>Chapter 6: </a:t>
            </a:r>
            <a:br>
              <a:rPr lang="en-GB" altLang="en-US"/>
            </a:br>
            <a:r>
              <a:rPr lang="en-GB" altLang="en-US"/>
              <a:t>Interfaces and interactions</a:t>
            </a:r>
            <a:br>
              <a:rPr lang="en-GB" altLang="en-US"/>
            </a:br>
            <a:endParaRPr lang="en-GB" altLang="en-US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419B5538-C940-969B-E66B-15F9C68FF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81400"/>
            <a:ext cx="1295400" cy="128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24C3DA94-A3F7-B7C1-5656-3237BA182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WIMP/GUI interfaces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905631C-7F71-4D3B-6985-FCCDB9393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Xerox Star first WIMP -&gt; rise to GUIs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solidFill>
                  <a:srgbClr val="1D6E76"/>
                </a:solidFill>
              </a:rPr>
              <a:t>Windows</a:t>
            </a:r>
            <a:endParaRPr lang="en-GB" altLang="en-US" sz="2800"/>
          </a:p>
          <a:p>
            <a:pPr lvl="1">
              <a:lnSpc>
                <a:spcPct val="90000"/>
              </a:lnSpc>
            </a:pPr>
            <a:r>
              <a:rPr lang="en-GB" altLang="en-US" sz="2000"/>
              <a:t>could be scrolled, stretched, overlapped, opened, closed, and moved around the screen using the mouse</a:t>
            </a:r>
            <a:endParaRPr lang="en-GB" altLang="en-US" sz="2400"/>
          </a:p>
          <a:p>
            <a:pPr>
              <a:lnSpc>
                <a:spcPct val="90000"/>
              </a:lnSpc>
            </a:pPr>
            <a:r>
              <a:rPr lang="en-GB" altLang="en-US" sz="2400">
                <a:solidFill>
                  <a:srgbClr val="1D6E76"/>
                </a:solidFill>
              </a:rPr>
              <a:t>Icons </a:t>
            </a:r>
            <a:endParaRPr lang="en-GB" altLang="en-US" sz="2800"/>
          </a:p>
          <a:p>
            <a:pPr lvl="1">
              <a:lnSpc>
                <a:spcPct val="90000"/>
              </a:lnSpc>
            </a:pPr>
            <a:r>
              <a:rPr lang="en-GB" altLang="en-US" sz="2000"/>
              <a:t>represented applications, objects, commands, and tools that were opened when clicked on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solidFill>
                  <a:srgbClr val="1D6E76"/>
                </a:solidFill>
              </a:rPr>
              <a:t>Menus </a:t>
            </a:r>
            <a:endParaRPr lang="en-GB" altLang="en-US" sz="2800"/>
          </a:p>
          <a:p>
            <a:pPr lvl="1">
              <a:lnSpc>
                <a:spcPct val="90000"/>
              </a:lnSpc>
            </a:pPr>
            <a:r>
              <a:rPr lang="en-GB" altLang="en-US" sz="2000"/>
              <a:t>offering lists of options that could be scrolled through and selected</a:t>
            </a:r>
          </a:p>
          <a:p>
            <a:pPr>
              <a:lnSpc>
                <a:spcPct val="90000"/>
              </a:lnSpc>
            </a:pPr>
            <a:r>
              <a:rPr lang="en-GB" altLang="en-US" sz="2400">
                <a:solidFill>
                  <a:srgbClr val="1D6E76"/>
                </a:solidFill>
              </a:rPr>
              <a:t>Pointing device</a:t>
            </a:r>
            <a:r>
              <a:rPr lang="en-GB" altLang="en-US" sz="2800"/>
              <a:t>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a mouse controlling the cursor as a point of entry to the windows, menus, and icons on the screen</a:t>
            </a:r>
            <a:endParaRPr lang="en-GB" altLang="en-US"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3693882B-B9B7-9BAB-5BF3-3150607D93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GUIs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716FC191-6B2A-E183-9F9B-1BD010722E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Same basic building blocks as WIMPs but more varied</a:t>
            </a:r>
          </a:p>
          <a:p>
            <a:pPr lvl="1"/>
            <a:r>
              <a:rPr lang="en-GB" altLang="en-US"/>
              <a:t>Color, 3D,sound, animation, </a:t>
            </a:r>
          </a:p>
          <a:p>
            <a:pPr lvl="1"/>
            <a:r>
              <a:rPr lang="en-GB" altLang="en-US"/>
              <a:t>Many types of menus, icons, windows</a:t>
            </a:r>
          </a:p>
          <a:p>
            <a:r>
              <a:rPr lang="en-GB" altLang="en-US"/>
              <a:t>New graphical elements, e.g.,</a:t>
            </a:r>
          </a:p>
          <a:p>
            <a:pPr lvl="1"/>
            <a:r>
              <a:rPr lang="en-GB" altLang="en-US"/>
              <a:t>toolbars, docks, rollovers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A6475B41-180E-EFB0-D9BE-A3BE254D66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Windows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403577E8-5EAB-DB0B-9DC3-84177BC634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Windows were invented to overcome physical constraints of a computer display, enabling more information to be viewed and tasks to be performed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Scroll bars within windows also enable more information to be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Multiple windows can make it difficult to find desired one, so techniques used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Listing, iconising, shrinking</a:t>
            </a:r>
          </a:p>
          <a:p>
            <a:pPr>
              <a:lnSpc>
                <a:spcPct val="90000"/>
              </a:lnSpc>
            </a:pPr>
            <a:endParaRPr lang="en-GB" altLang="en-US"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69642E29-82E4-96E5-BDE0-E9C1DFF69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Apple’s shrinking windows</a:t>
            </a:r>
          </a:p>
        </p:txBody>
      </p:sp>
      <p:pic>
        <p:nvPicPr>
          <p:cNvPr id="86021" name="Picture 5">
            <a:extLst>
              <a:ext uri="{FF2B5EF4-FFF2-40B4-BE49-F238E27FC236}">
                <a16:creationId xmlns:a16="http://schemas.microsoft.com/office/drawing/2014/main" id="{6278B4C8-FE59-2301-021B-95FCA7935E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9525" y="1981200"/>
            <a:ext cx="6583363" cy="41148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4A720BAF-572A-4530-FC1D-354E4AA5F1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Selecting a country from a scrolling window</a:t>
            </a:r>
          </a:p>
        </p:txBody>
      </p:sp>
      <p:graphicFrame>
        <p:nvGraphicFramePr>
          <p:cNvPr id="83971" name="Object 3">
            <a:extLst>
              <a:ext uri="{FF2B5EF4-FFF2-40B4-BE49-F238E27FC236}">
                <a16:creationId xmlns:a16="http://schemas.microsoft.com/office/drawing/2014/main" id="{8F10C8B2-A0CB-C628-5EBB-6E4FC89DD065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981200" y="1905000"/>
          <a:ext cx="549116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3004800" imgH="9753600" progId="Word.Document.8">
                  <p:embed/>
                </p:oleObj>
              </mc:Choice>
              <mc:Fallback>
                <p:oleObj name="Document" r:id="rId3" imgW="13004800" imgH="97536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05000"/>
                        <a:ext cx="5491163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9038AB37-FD27-AF84-B83A-2BED434A06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Is this method any better?</a:t>
            </a:r>
          </a:p>
        </p:txBody>
      </p:sp>
      <p:pic>
        <p:nvPicPr>
          <p:cNvPr id="100360" name="Picture 8">
            <a:extLst>
              <a:ext uri="{FF2B5EF4-FFF2-40B4-BE49-F238E27FC236}">
                <a16:creationId xmlns:a16="http://schemas.microsoft.com/office/drawing/2014/main" id="{4E75066C-7F18-F048-7B54-6C43B116BD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114550"/>
            <a:ext cx="7772400" cy="38481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F7AE78E6-7BDD-4185-6801-13D525799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02404" name="Rectangle 4">
            <a:extLst>
              <a:ext uri="{FF2B5EF4-FFF2-40B4-BE49-F238E27FC236}">
                <a16:creationId xmlns:a16="http://schemas.microsoft.com/office/drawing/2014/main" id="{CC4F1E44-DF74-A8EF-4E96-A0451F0FFB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2800"/>
              <a:t>Window management </a:t>
            </a:r>
          </a:p>
          <a:p>
            <a:pPr lvl="1"/>
            <a:r>
              <a:rPr lang="en-GB" altLang="en-US" sz="2400"/>
              <a:t>enabling users to move fluidly between different windows (and monitors) </a:t>
            </a:r>
          </a:p>
          <a:p>
            <a:r>
              <a:rPr lang="en-GB" altLang="en-US" sz="2800"/>
              <a:t>How to switch attention between them to find information needed without getting distracted</a:t>
            </a:r>
          </a:p>
          <a:p>
            <a:r>
              <a:rPr lang="en-GB" altLang="en-US" sz="2800"/>
              <a:t>Design principles of spacing, grouping, and simplicity should be used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06592CB8-3A3A-25D5-BD9A-1A7A9A267D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Menus</a:t>
            </a: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05965068-51F2-B2BD-555F-8966D646B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2800"/>
              <a:t>A number of menu interface styles</a:t>
            </a:r>
          </a:p>
          <a:p>
            <a:pPr lvl="1"/>
            <a:r>
              <a:rPr lang="en-GB" altLang="en-US" sz="2000"/>
              <a:t>flat lists, drop-down, pop-up, contextual, and expanding ones, e.g., scrolling and cascading</a:t>
            </a:r>
            <a:endParaRPr lang="en-GB" altLang="en-US" sz="2400"/>
          </a:p>
          <a:p>
            <a:r>
              <a:rPr lang="en-GB" altLang="en-US" sz="2800"/>
              <a:t>Flat menus</a:t>
            </a:r>
          </a:p>
          <a:p>
            <a:pPr lvl="1"/>
            <a:r>
              <a:rPr lang="en-GB" altLang="en-US" sz="2000"/>
              <a:t>good at displaying a small number of options at the same time and where the size of the display is small, e.g., iPods</a:t>
            </a:r>
          </a:p>
          <a:p>
            <a:pPr lvl="1"/>
            <a:r>
              <a:rPr lang="en-GB" altLang="en-US" sz="2000"/>
              <a:t>but have to nest the lists of options within each other, requiring several steps to get to the list with the desired option</a:t>
            </a:r>
          </a:p>
          <a:p>
            <a:pPr lvl="1"/>
            <a:r>
              <a:rPr lang="en-GB" altLang="en-US" sz="2000"/>
              <a:t>moving through previous screens can be tedious</a:t>
            </a:r>
            <a:endParaRPr lang="en-GB" altLang="en-US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98F81504-C22E-D4DD-CDBE-628713DA13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iPod flat menu structure</a:t>
            </a:r>
          </a:p>
        </p:txBody>
      </p:sp>
      <p:pic>
        <p:nvPicPr>
          <p:cNvPr id="105481" name="Picture 9">
            <a:extLst>
              <a:ext uri="{FF2B5EF4-FFF2-40B4-BE49-F238E27FC236}">
                <a16:creationId xmlns:a16="http://schemas.microsoft.com/office/drawing/2014/main" id="{E60600F3-78CC-8131-051B-B23E62AB6D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2420938"/>
            <a:ext cx="3046412" cy="2341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39FDFD1F-0F84-7693-C7E0-CDAD5BDB5B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Expanding menus</a:t>
            </a:r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BA23D5C2-D69F-81DC-BF0E-BC4E394797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Enables more options to be shown on a single screen than is possible with a single flat menu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More flexible navigation, allowing for selection of options to be done in the same window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Most popular are cascading ones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primary, secondary and even tertiary menus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downside is that they require precise mouse control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can result in overshooting or selecting wrong options</a:t>
            </a:r>
            <a:endParaRPr lang="en-GB" altLang="en-US"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73434A5-4396-2BB1-8577-212DE49559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Overview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435AAAD-FA24-73C2-DCA2-D98D962C6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/>
              <a:t>Introduce the notion of a paradigm</a:t>
            </a:r>
          </a:p>
          <a:p>
            <a:pPr>
              <a:lnSpc>
                <a:spcPct val="90000"/>
              </a:lnSpc>
            </a:pPr>
            <a:r>
              <a:rPr lang="en-GB" altLang="en-US"/>
              <a:t>Provide an overview of the many different kinds of interfaces</a:t>
            </a:r>
          </a:p>
          <a:p>
            <a:pPr lvl="1">
              <a:lnSpc>
                <a:spcPct val="90000"/>
              </a:lnSpc>
            </a:pPr>
            <a:r>
              <a:rPr lang="en-GB" altLang="en-US"/>
              <a:t>highlight the main design and research issues for each of the different interfaces</a:t>
            </a:r>
          </a:p>
          <a:p>
            <a:pPr>
              <a:lnSpc>
                <a:spcPct val="90000"/>
              </a:lnSpc>
            </a:pPr>
            <a:r>
              <a:rPr lang="en-GB" altLang="en-US"/>
              <a:t>Consider which interface is best for a given application or activity</a:t>
            </a:r>
          </a:p>
          <a:p>
            <a:pPr lvl="3">
              <a:lnSpc>
                <a:spcPct val="90000"/>
              </a:lnSpc>
            </a:pPr>
            <a:endParaRPr lang="en-GB" altLang="en-U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5FADEFA-FCAF-8336-C37D-88B5ACF5E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-219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GB" altLang="en-US" baseline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11D32260-2E25-C97F-08EC-D5643B3253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Cascading menu</a:t>
            </a:r>
          </a:p>
        </p:txBody>
      </p:sp>
      <p:graphicFrame>
        <p:nvGraphicFramePr>
          <p:cNvPr id="107523" name="Object 3">
            <a:extLst>
              <a:ext uri="{FF2B5EF4-FFF2-40B4-BE49-F238E27FC236}">
                <a16:creationId xmlns:a16="http://schemas.microsoft.com/office/drawing/2014/main" id="{F524A7BD-FD3D-71B9-2F6E-D3D14B4B0A33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566863" y="1981200"/>
          <a:ext cx="60102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20574000" imgH="14097000" progId="Word.Document.8">
                  <p:embed/>
                </p:oleObj>
              </mc:Choice>
              <mc:Fallback>
                <p:oleObj name="Document" r:id="rId3" imgW="20574000" imgH="140970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6863" y="1981200"/>
                        <a:ext cx="601027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C566C37E-4458-7430-988C-910282802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Contextual menus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DD48601E-0F93-5DBB-0523-6D14356BC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Provide access to often-used commands that make sense in the context of a current task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Appear when the user presses the Control key while clicking on an interface element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e.g., clicking on a photo in a website together with holding down the Control key results in options ‘open it in a new window,’ ‘save it,’ or ‘copy it’</a:t>
            </a:r>
            <a:r>
              <a:rPr lang="en-GB" altLang="en-US" sz="2400"/>
              <a:t>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Helps overcome some of the navigation problems associated with cascading menus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C3A42B86-C32B-01D4-1EF3-4E766889B0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A18605BF-D3BB-7497-1A46-9D4AE56D4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What are best names/labels/phrases to use?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Placement in list is critical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Quit and save need to be far apart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Many international guidelines exist emphasizing depth/breadth, structure and navigation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e.g. ISO 9241</a:t>
            </a:r>
          </a:p>
          <a:p>
            <a:pPr lvl="1">
              <a:lnSpc>
                <a:spcPct val="90000"/>
              </a:lnSpc>
            </a:pPr>
            <a:endParaRPr lang="en-GB" altLang="en-US"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4F50E901-0F1A-922E-CC42-CB5A3F837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Icon design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36544463-9B41-BFE4-7FF8-C5BFD4AED7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Icons are assumed to be easier to learn and remember than commands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Can be designed to be compact and variably positioned on a screen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Now populate every application and operating system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represent desktop objects, tools (e.g., paintbrush), applications (e.g., web browser), and operations (e.g., cut, paste, next, accept, change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79DF5408-4C16-5A73-0446-CA4EF91ED5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Icons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7FD6A0BD-90DB-49DC-F603-5F95919ED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Since the Xerox Star days icons have changed in their look and feel: 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black and white -&gt; color, shadowing, photorealistic images, 3D rendering, and animation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Many designed to be very detailed and animated making them both visually attractive and informative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GUIs now highly inviting, emotionally appealing, and feel alive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B78CB3E8-72E6-911C-F5D1-1A1FE9723C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Icon forms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E2FCC884-73B1-E924-E6A7-C106821FF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The mapping between the representation and underlying referent can be:</a:t>
            </a:r>
            <a:endParaRPr lang="en-GB" altLang="en-US" sz="2800"/>
          </a:p>
          <a:p>
            <a:pPr lvl="1">
              <a:lnSpc>
                <a:spcPct val="90000"/>
              </a:lnSpc>
            </a:pPr>
            <a:r>
              <a:rPr lang="en-GB" altLang="en-US" sz="2400"/>
              <a:t> </a:t>
            </a:r>
            <a:r>
              <a:rPr lang="en-GB" altLang="en-US" sz="2000"/>
              <a:t>similar (e.g., a picture of a file to represent the object file),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analogical (e.g., a picture of a pair of scissors to represent ‘cut’)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arbitrary (e.g., the use of an X to represent ‘delete’)</a:t>
            </a:r>
            <a:endParaRPr lang="en-GB" altLang="en-US" sz="2400"/>
          </a:p>
          <a:p>
            <a:pPr>
              <a:lnSpc>
                <a:spcPct val="90000"/>
              </a:lnSpc>
            </a:pPr>
            <a:r>
              <a:rPr lang="en-GB" altLang="en-US" sz="2800"/>
              <a:t>Most effective icons are similar ones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Many operations are actions making it more difficult to represent them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use a combination of objects and symbols that capture the salient part of an action</a:t>
            </a:r>
            <a:endParaRPr lang="en-GB" altLang="en-US"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5BC5CE62-9801-61D6-BDA0-91D8845F0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Early icons</a:t>
            </a:r>
          </a:p>
        </p:txBody>
      </p:sp>
      <p:graphicFrame>
        <p:nvGraphicFramePr>
          <p:cNvPr id="112643" name="Object 3">
            <a:extLst>
              <a:ext uri="{FF2B5EF4-FFF2-40B4-BE49-F238E27FC236}">
                <a16:creationId xmlns:a16="http://schemas.microsoft.com/office/drawing/2014/main" id="{AE1D577E-D900-BC1F-E7C0-858792FB8DA5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443038" y="1981200"/>
          <a:ext cx="62563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5328900" imgH="10096500" progId="Word.Document.8">
                  <p:embed/>
                </p:oleObj>
              </mc:Choice>
              <mc:Fallback>
                <p:oleObj name="Document" r:id="rId3" imgW="15328900" imgH="100965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8" y="1981200"/>
                        <a:ext cx="6256337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BD1CD890-64DF-D7DA-34E3-6FB4A3F8C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Newer icons</a:t>
            </a:r>
          </a:p>
        </p:txBody>
      </p:sp>
      <p:graphicFrame>
        <p:nvGraphicFramePr>
          <p:cNvPr id="113667" name="Object 3">
            <a:extLst>
              <a:ext uri="{FF2B5EF4-FFF2-40B4-BE49-F238E27FC236}">
                <a16:creationId xmlns:a16="http://schemas.microsoft.com/office/drawing/2014/main" id="{6FBAD755-D45C-8D5E-4998-7DA199F06754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820738" y="1981200"/>
          <a:ext cx="75009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664200" imgH="3111500" progId="Word.Document.8">
                  <p:embed/>
                </p:oleObj>
              </mc:Choice>
              <mc:Fallback>
                <p:oleObj name="Document" r:id="rId3" imgW="5664200" imgH="31115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738" y="1981200"/>
                        <a:ext cx="7500937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B05CD84B-3CCC-A0CE-418D-91900E36A6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Simple icons plus labels</a:t>
            </a:r>
          </a:p>
        </p:txBody>
      </p:sp>
      <p:graphicFrame>
        <p:nvGraphicFramePr>
          <p:cNvPr id="114691" name="Object 3">
            <a:extLst>
              <a:ext uri="{FF2B5EF4-FFF2-40B4-BE49-F238E27FC236}">
                <a16:creationId xmlns:a16="http://schemas.microsoft.com/office/drawing/2014/main" id="{A37367D6-2659-D6C9-769C-943DC5A0660C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136650" y="1981200"/>
          <a:ext cx="68707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3550900" imgH="8115300" progId="Word.Document.8">
                  <p:embed/>
                </p:oleObj>
              </mc:Choice>
              <mc:Fallback>
                <p:oleObj name="Document" r:id="rId3" imgW="13550900" imgH="81153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1981200"/>
                        <a:ext cx="6870700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1BB27DEA-3B1F-2900-F272-E4B4745487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Activity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D388CC22-9F5B-BF70-B5F6-622E7BF96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Sketch simple icons to represent the operations to appear on a digital camera LCD screen:</a:t>
            </a:r>
          </a:p>
          <a:p>
            <a:pPr lvl="1"/>
            <a:r>
              <a:rPr lang="en-GB" altLang="en-US" sz="1800"/>
              <a:t>Delete last picture taken</a:t>
            </a:r>
          </a:p>
          <a:p>
            <a:pPr lvl="1"/>
            <a:r>
              <a:rPr lang="en-GB" altLang="en-US" sz="1800"/>
              <a:t>Delete all pictures stored</a:t>
            </a:r>
          </a:p>
          <a:p>
            <a:pPr lvl="1"/>
            <a:r>
              <a:rPr lang="en-GB" altLang="en-US" sz="1800"/>
              <a:t>Format memory card</a:t>
            </a:r>
            <a:endParaRPr lang="en-GB" altLang="en-US"/>
          </a:p>
          <a:p>
            <a:endParaRPr lang="en-GB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83A7B02-0FA6-22F5-FB06-334BDBEA29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Paradigms</a:t>
            </a: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642F9E4-A50F-BB1D-0A70-938E15D77F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Refers to a particular approach that has been adopted by a community in terms of shared assumptions, concepts, values and practices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Questions to be asked and how they should be framed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Phenomena to be observed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How findings from experiments are to be analyzed and interpreted</a:t>
            </a:r>
          </a:p>
          <a:p>
            <a:pPr>
              <a:lnSpc>
                <a:spcPct val="90000"/>
              </a:lnSpc>
            </a:pPr>
            <a:endParaRPr lang="en-GB" altLang="en-US"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3FF63833-EF11-2AF4-74A5-2B1DCDE7D9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Toshiba’s icons</a:t>
            </a:r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A8A6EF32-60C4-36D5-DC6F-C47C1F16D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2400"/>
              <a:t>Which is which?</a:t>
            </a:r>
          </a:p>
          <a:p>
            <a:r>
              <a:rPr lang="en-GB" altLang="en-US" sz="2400"/>
              <a:t>Are they easy to understand</a:t>
            </a:r>
          </a:p>
          <a:p>
            <a:r>
              <a:rPr lang="en-GB" altLang="en-US" sz="2400"/>
              <a:t>Are they distinguishable?</a:t>
            </a:r>
          </a:p>
          <a:p>
            <a:r>
              <a:rPr lang="en-GB" altLang="en-US" sz="2400"/>
              <a:t>What representation forms</a:t>
            </a:r>
            <a:br>
              <a:rPr lang="en-GB" altLang="en-US" sz="2400"/>
            </a:br>
            <a:r>
              <a:rPr lang="en-GB" altLang="en-US" sz="2400"/>
              <a:t> are used?</a:t>
            </a:r>
            <a:endParaRPr lang="en-GB" altLang="en-US"/>
          </a:p>
          <a:p>
            <a:r>
              <a:rPr lang="en-GB" altLang="en-US" sz="2400"/>
              <a:t>How do yours compare?</a:t>
            </a:r>
            <a:endParaRPr lang="en-GB" altLang="en-US"/>
          </a:p>
        </p:txBody>
      </p:sp>
      <p:graphicFrame>
        <p:nvGraphicFramePr>
          <p:cNvPr id="118789" name="Object 5">
            <a:extLst>
              <a:ext uri="{FF2B5EF4-FFF2-40B4-BE49-F238E27FC236}">
                <a16:creationId xmlns:a16="http://schemas.microsoft.com/office/drawing/2014/main" id="{EF67B2ED-EA5D-2B0D-3211-AFF0421C83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57800" y="3581400"/>
          <a:ext cx="3594100" cy="276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2692400" imgH="2082800" progId="Word.Document.8">
                  <p:embed/>
                </p:oleObj>
              </mc:Choice>
              <mc:Fallback>
                <p:oleObj name="Document" r:id="rId3" imgW="2692400" imgH="20828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581400"/>
                        <a:ext cx="3594100" cy="276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C0F33582-40EA-F46C-79DC-663DE6B21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2CA9BD98-5218-AFFD-AC69-B742B8771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2800"/>
              <a:t>There is a wealth of resources now so do not have to draw or invent icons from scratch</a:t>
            </a:r>
          </a:p>
          <a:p>
            <a:pPr lvl="1"/>
            <a:r>
              <a:rPr lang="en-GB" altLang="en-US" sz="2400"/>
              <a:t>guidelines, style guides, icon builders, libraries</a:t>
            </a:r>
          </a:p>
          <a:p>
            <a:r>
              <a:rPr lang="en-GB" altLang="en-US" sz="2800"/>
              <a:t>Text labels can be used alongside icons to help identification for small icon sets </a:t>
            </a:r>
          </a:p>
          <a:p>
            <a:r>
              <a:rPr lang="en-GB" altLang="en-US" sz="2800"/>
              <a:t>For large icon sets (e.g., photo editing or word processing) use rollovers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3F40930F-D69A-904F-2D5E-F9BBA20045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Advanced graphical interfaces</a:t>
            </a:r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9669C248-5376-2474-A316-3690D1FA2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Advanced graphical interfaces exist now that extend how users can access, explore, and visualize information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e.g. interactive animations, multimedia, virtual environments, and visualizations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Some designed to be viewed and used by individuals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Others by users who are </a:t>
            </a:r>
            <a:br>
              <a:rPr lang="en-GB" altLang="en-US" sz="2800"/>
            </a:br>
            <a:r>
              <a:rPr lang="en-GB" altLang="en-US" sz="2800"/>
              <a:t>collocated or at a distance</a:t>
            </a:r>
          </a:p>
          <a:p>
            <a:pPr>
              <a:lnSpc>
                <a:spcPct val="90000"/>
              </a:lnSpc>
            </a:pPr>
            <a:endParaRPr lang="en-GB" altLang="en-US" sz="2800"/>
          </a:p>
        </p:txBody>
      </p:sp>
      <p:graphicFrame>
        <p:nvGraphicFramePr>
          <p:cNvPr id="120836" name="Object 4">
            <a:extLst>
              <a:ext uri="{FF2B5EF4-FFF2-40B4-BE49-F238E27FC236}">
                <a16:creationId xmlns:a16="http://schemas.microsoft.com/office/drawing/2014/main" id="{37B6E60E-08AB-2470-34BE-A48B2982EA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4495800"/>
          <a:ext cx="2603500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833100" imgH="7797800" progId="Word.Document.8">
                  <p:embed/>
                </p:oleObj>
              </mc:Choice>
              <mc:Fallback>
                <p:oleObj name="Document" r:id="rId3" imgW="10833100" imgH="77978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495800"/>
                        <a:ext cx="2603500" cy="187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FE02B2A1-0006-DD9C-71A5-147DFA52D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Multimedia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8D47887D-02E6-DF71-20A0-6EC7071B48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Combines different media within a single interface with various forms of interactivity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graphics, text, video, sound, and animations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Users click on links in an image or text </a:t>
            </a:r>
            <a:br>
              <a:rPr lang="en-GB" altLang="en-US" sz="2800"/>
            </a:br>
            <a:r>
              <a:rPr lang="en-GB" altLang="en-US" sz="2400"/>
              <a:t>-&gt; another part of the program </a:t>
            </a:r>
            <a:br>
              <a:rPr lang="en-GB" altLang="en-US" sz="2400"/>
            </a:br>
            <a:r>
              <a:rPr lang="en-GB" altLang="en-US" sz="2400"/>
              <a:t>-&gt; an animation or a video clip is played</a:t>
            </a:r>
            <a:br>
              <a:rPr lang="en-GB" altLang="en-US" sz="2400"/>
            </a:br>
            <a:r>
              <a:rPr lang="en-GB" altLang="en-US" sz="2400"/>
              <a:t>-&gt;can return to where they were or move on to another place</a:t>
            </a:r>
            <a:r>
              <a:rPr lang="en-GB" altLang="en-US" sz="2800"/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F6F81FA8-D36A-086C-6D57-1896E13A0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BioBlast multimedia learning environment</a:t>
            </a:r>
          </a:p>
        </p:txBody>
      </p:sp>
      <p:graphicFrame>
        <p:nvGraphicFramePr>
          <p:cNvPr id="123907" name="Object 3">
            <a:extLst>
              <a:ext uri="{FF2B5EF4-FFF2-40B4-BE49-F238E27FC236}">
                <a16:creationId xmlns:a16="http://schemas.microsoft.com/office/drawing/2014/main" id="{6C2C491A-35DB-FB40-807E-395CF06CC65F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830388" y="1981200"/>
          <a:ext cx="54832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8153400" imgH="6121400" progId="Word.Document.8">
                  <p:embed/>
                </p:oleObj>
              </mc:Choice>
              <mc:Fallback>
                <p:oleObj name="Document" r:id="rId3" imgW="8153400" imgH="61214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8" y="1981200"/>
                        <a:ext cx="548322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72D1D656-2D3B-DD47-60CE-AEF012284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Pros and cons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09B8AAE6-9B6D-8D1D-BEEB-875C6D0C5F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Facilitates rapid access to multiple representations of information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 Can provide better ways of presenting information than can either one alone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Can enable easier learning, better understanding, more engagement, and more pleasure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Can encourage users to explore different parts of a game or story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Tendency to play video clips and animations, while skimming through accompanying text or diagrams</a:t>
            </a:r>
            <a:endParaRPr lang="en-GB" altLang="en-US" sz="2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D5CE82F1-7A07-05F0-1651-C83D30F9A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46665A73-C020-1052-15AA-3B682D7587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How to design multimedia to help users explore, keep track of, and integrate the multiple representations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provide hands-on interactivities and simulations that the user has to complete to solve a task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Use ‘dynalinking,’ where information depicted in one window explicitly changes in relation to what happens in another (Scaife and Rogers, 1996). 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Several guidelines around that recommend how to combine multiple media for different kinds of task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FCB4898F-A4B4-C86D-A027-CE85D50BE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Virtual reality and virtual environments</a:t>
            </a: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C886745E-B048-1379-A0B3-2BECA3B45C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Computer-generated graphical simulations providing: 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“the illusion of participation in a synthetic environment rather than external observation of such an environment” (Gigante, 1993)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provide new kinds of experience, enabling users to interact with objects and navigate in 3D space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Create highly engaging user experiences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C359CE1A-DF5F-9389-B84B-7BAD6FBC0A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Pros and cons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21DB0F6C-EA24-AE69-8AED-C9FE5F4F93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Can have a higher level of fidelity with the objects they represent, c.f. multimedia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Induces a sense of presence where someone is totally engrossed by the experience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“a state of consciousness, the (psychological) sense of being in the virtual environment” (Slater and Wilbur, 1999)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Provides different viewpoints: 1st and 3rd person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Head-mounted displays are uncomfortable to wear, and can cause motion sickness and disorientation</a:t>
            </a:r>
            <a:r>
              <a:rPr lang="en-GB" altLang="en-US" sz="2800"/>
              <a:t>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563DAE78-687E-497D-DB4C-105FBA8F1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093BFBF4-A12E-B79B-3323-B43B0EF0B2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Much research on how to design safe and realistic VRs to facilitate training</a:t>
            </a:r>
            <a:endParaRPr lang="en-GB" altLang="en-US" sz="2800"/>
          </a:p>
          <a:p>
            <a:pPr lvl="1">
              <a:lnSpc>
                <a:spcPct val="90000"/>
              </a:lnSpc>
            </a:pPr>
            <a:r>
              <a:rPr lang="en-GB" altLang="en-US" sz="2000"/>
              <a:t>e.g., flying simulators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help people overcome phobias (e.g., spiders, talking in public)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Design issues</a:t>
            </a:r>
            <a:endParaRPr lang="en-GB" altLang="en-US" sz="2800"/>
          </a:p>
          <a:p>
            <a:pPr lvl="1">
              <a:lnSpc>
                <a:spcPct val="90000"/>
              </a:lnSpc>
            </a:pPr>
            <a:r>
              <a:rPr lang="en-GB" altLang="en-US" sz="2000"/>
              <a:t>how best to navigate through them (e.g., first versus third person)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how to control interactions and movements (e.g., use of  head and body movements)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how best to interact with information (e.g., use of keypads, pointing, joystick buttons); </a:t>
            </a:r>
          </a:p>
          <a:p>
            <a:pPr lvl="1">
              <a:lnSpc>
                <a:spcPct val="90000"/>
              </a:lnSpc>
            </a:pPr>
            <a:r>
              <a:rPr lang="en-GB" altLang="en-US" sz="2000"/>
              <a:t>level of realism to aim for to engender a sense of presence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E2FDB6F6-F6B3-D630-6EF7-D44210374D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Paradigms in HCI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656F7D35-BB51-49FA-0435-7CE34AD1C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The predominant 80s paradigm was to design user-centred applications for the single user on the desktop 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Shift in thinking occured in the mid 90s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Many technological advances led to a new generation of  user–computer environments</a:t>
            </a:r>
            <a:endParaRPr lang="en-GB" altLang="en-US" sz="2800"/>
          </a:p>
          <a:p>
            <a:pPr lvl="1">
              <a:lnSpc>
                <a:spcPct val="90000"/>
              </a:lnSpc>
            </a:pPr>
            <a:r>
              <a:rPr lang="en-GB" altLang="en-US" sz="2000"/>
              <a:t>e.g.,  virtual reality, multimedia, agent interfaces, ubiquitous computing</a:t>
            </a:r>
            <a:r>
              <a:rPr lang="en-GB" altLang="en-US" sz="2400"/>
              <a:t> 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Effect of moving interaction design ‘beyond the desktop’ resulted in many new challenges, questions, and phenomena being considered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278905D2-6153-20D9-E07B-EDBF370AD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Which is the most engaging game of Snake?</a:t>
            </a:r>
          </a:p>
        </p:txBody>
      </p:sp>
      <p:graphicFrame>
        <p:nvGraphicFramePr>
          <p:cNvPr id="126979" name="Object 3">
            <a:extLst>
              <a:ext uri="{FF2B5EF4-FFF2-40B4-BE49-F238E27FC236}">
                <a16:creationId xmlns:a16="http://schemas.microsoft.com/office/drawing/2014/main" id="{B5C2DF16-6289-D5DA-9267-D4D864A966A4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990600" y="2895600"/>
          <a:ext cx="2957513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4279900" imgH="4318000" progId="Word.Document.8">
                  <p:embed/>
                </p:oleObj>
              </mc:Choice>
              <mc:Fallback>
                <p:oleObj name="Document" r:id="rId3" imgW="4279900" imgH="43180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895600"/>
                        <a:ext cx="2957513" cy="297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1" name="Object 5">
            <a:extLst>
              <a:ext uri="{FF2B5EF4-FFF2-40B4-BE49-F238E27FC236}">
                <a16:creationId xmlns:a16="http://schemas.microsoft.com/office/drawing/2014/main" id="{DF6445CA-B1CF-387D-0F22-A1FF3B3539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3200400"/>
          <a:ext cx="35052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7505700" imgH="5638800" progId="Word.Document.8">
                  <p:embed/>
                </p:oleObj>
              </mc:Choice>
              <mc:Fallback>
                <p:oleObj name="Document" r:id="rId5" imgW="7505700" imgH="56388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200400"/>
                        <a:ext cx="3505200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DC1231A9-1B6D-6833-81B0-810742415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Web interfaces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37788BFC-CEEF-56C8-570C-9BD36F44D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2800"/>
              <a:t>Early websites were largely text-based, providing hyperlinks </a:t>
            </a:r>
          </a:p>
          <a:p>
            <a:r>
              <a:rPr lang="en-GB" altLang="en-US" sz="2800"/>
              <a:t>Concern was with how best to structure information at the interface to enable users to navigate and access it easily and quickly</a:t>
            </a:r>
          </a:p>
          <a:p>
            <a:r>
              <a:rPr lang="en-GB" altLang="en-US" sz="2800"/>
              <a:t>Nowadays, more emphasis on making pages distinctive, striking, and pleasurable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46B6E5C4-AB38-5369-C470-207AAB7D7E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Useit.com</a:t>
            </a:r>
          </a:p>
        </p:txBody>
      </p:sp>
      <p:pic>
        <p:nvPicPr>
          <p:cNvPr id="131077" name="Picture 5">
            <a:extLst>
              <a:ext uri="{FF2B5EF4-FFF2-40B4-BE49-F238E27FC236}">
                <a16:creationId xmlns:a16="http://schemas.microsoft.com/office/drawing/2014/main" id="{62B8556C-074E-807C-A919-816D0E3495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188" y="1981200"/>
            <a:ext cx="7667625" cy="41148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FB80514E-91D9-EB67-FED0-4F5D15BB5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Swim</a:t>
            </a:r>
          </a:p>
        </p:txBody>
      </p:sp>
      <p:pic>
        <p:nvPicPr>
          <p:cNvPr id="133124" name="Picture 4">
            <a:extLst>
              <a:ext uri="{FF2B5EF4-FFF2-40B4-BE49-F238E27FC236}">
                <a16:creationId xmlns:a16="http://schemas.microsoft.com/office/drawing/2014/main" id="{075C5979-53D1-3F99-366E-356EB1BDC8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1981200"/>
            <a:ext cx="5715000" cy="41148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1C5B9FD7-93EC-8F57-94C8-9447C7A1D0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Usability versus attractiveness debate</a:t>
            </a:r>
          </a:p>
        </p:txBody>
      </p:sp>
      <p:sp>
        <p:nvSpPr>
          <p:cNvPr id="134148" name="Rectangle 4">
            <a:extLst>
              <a:ext uri="{FF2B5EF4-FFF2-40B4-BE49-F238E27FC236}">
                <a16:creationId xmlns:a16="http://schemas.microsoft.com/office/drawing/2014/main" id="{FF334BD8-9727-9003-3731-34035199C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Vanilla or multi-flavor design?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Ease of finding something versus aesthetic and enjoyable experience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Web designers are: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  “thinking great literature”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Users read the web like a: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 “billboard going by at 60 miles an hour” (Krug, 2000)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Need to determine how to brand a web page to catch and keep ‘eyeballs’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81F0326B-B136-27A5-5D7A-BBE687876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5E7A5FBE-FA5F-248B-CB78-E5E6A6D67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Web interfaces are getting more like GUIs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Need to consider how best to design, present, and structure information and system behavior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 But also content and navigation are central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Veen’s design principles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800"/>
              <a:t>	</a:t>
            </a:r>
            <a:r>
              <a:rPr lang="en-GB" altLang="en-US" sz="2000"/>
              <a:t>(1)Where am I? </a:t>
            </a:r>
            <a:br>
              <a:rPr lang="en-GB" altLang="en-US" sz="2000"/>
            </a:br>
            <a:r>
              <a:rPr lang="en-GB" altLang="en-US" sz="2000"/>
              <a:t>(2)Where can I go?</a:t>
            </a:r>
            <a:br>
              <a:rPr lang="en-GB" altLang="en-US" sz="2000"/>
            </a:br>
            <a:r>
              <a:rPr lang="en-GB" altLang="en-US" sz="2000"/>
              <a:t>(3) What’s here?</a:t>
            </a:r>
            <a:r>
              <a:rPr lang="en-GB" altLang="en-US" sz="2800"/>
              <a:t> </a:t>
            </a:r>
          </a:p>
        </p:txBody>
      </p:sp>
      <p:graphicFrame>
        <p:nvGraphicFramePr>
          <p:cNvPr id="137220" name="Object 4">
            <a:extLst>
              <a:ext uri="{FF2B5EF4-FFF2-40B4-BE49-F238E27FC236}">
                <a16:creationId xmlns:a16="http://schemas.microsoft.com/office/drawing/2014/main" id="{7FACE262-7474-7CFC-1E3A-2F56B23839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5029200"/>
          <a:ext cx="1471613" cy="132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121400" imgH="5511800" progId="Word.Document.8">
                  <p:embed/>
                </p:oleObj>
              </mc:Choice>
              <mc:Fallback>
                <p:oleObj name="Document" r:id="rId3" imgW="6121400" imgH="55118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029200"/>
                        <a:ext cx="1471613" cy="132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59FD9D36-E643-7E1B-2CFC-C98CBAEB8F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Activity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59106EDE-58A4-40C4-4892-7D35475F2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Look at the Nike.com website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What kind of website is it?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 How does it contravene the design principles outlined by Veen?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Does it matter?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What kind of user experience is it providing for?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What was your experience of engaging with it?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A8911A51-EB5B-1E47-8D7E-CD91A4926C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Nike.com</a:t>
            </a:r>
          </a:p>
        </p:txBody>
      </p:sp>
      <p:pic>
        <p:nvPicPr>
          <p:cNvPr id="139269" name="Picture 5">
            <a:extLst>
              <a:ext uri="{FF2B5EF4-FFF2-40B4-BE49-F238E27FC236}">
                <a16:creationId xmlns:a16="http://schemas.microsoft.com/office/drawing/2014/main" id="{B217D31E-B998-1F73-0D50-A1BD749DDC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5" y="1981200"/>
            <a:ext cx="5808663" cy="41148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D4205C2F-97EE-8E30-3A8D-910ABB864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Speech interfaces</a:t>
            </a:r>
          </a:p>
        </p:txBody>
      </p:sp>
      <p:sp>
        <p:nvSpPr>
          <p:cNvPr id="141316" name="Rectangle 4">
            <a:extLst>
              <a:ext uri="{FF2B5EF4-FFF2-40B4-BE49-F238E27FC236}">
                <a16:creationId xmlns:a16="http://schemas.microsoft.com/office/drawing/2014/main" id="{B56663C7-A03F-1A98-592A-A776DA7CA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Where a person talks with a system that has a spoken language application, e.g., timetable, travel planner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Used most for inquiring about very specific information, e.g., flight times or to perform a transaction, e.g., buy a ticket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Also used by people with disabilities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e.g., speech recognition word processors, page scanners, web readers, home control systems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DBAE7A95-B818-8E25-C2FB-DE0B0B007B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Have speech interfaces come of age?</a:t>
            </a:r>
          </a:p>
        </p:txBody>
      </p:sp>
      <p:graphicFrame>
        <p:nvGraphicFramePr>
          <p:cNvPr id="143363" name="Object 3">
            <a:extLst>
              <a:ext uri="{FF2B5EF4-FFF2-40B4-BE49-F238E27FC236}">
                <a16:creationId xmlns:a16="http://schemas.microsoft.com/office/drawing/2014/main" id="{3587566D-1B4D-66B7-B700-BC558FAF9388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860550" y="1981200"/>
          <a:ext cx="54213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27127200" imgH="20586700" progId="Word.Document.8">
                  <p:embed/>
                </p:oleObj>
              </mc:Choice>
              <mc:Fallback>
                <p:oleObj name="Document" r:id="rId3" imgW="27127200" imgH="205867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0550" y="1981200"/>
                        <a:ext cx="5421313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DA697660-2E63-EB41-A31B-F864FA24E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Ubicomp 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8CA991AC-EE18-629C-EC52-D923245CBF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/>
              <a:t>Would radically change the way people think about and interact with computers</a:t>
            </a:r>
          </a:p>
          <a:p>
            <a:pPr>
              <a:lnSpc>
                <a:spcPct val="90000"/>
              </a:lnSpc>
            </a:pPr>
            <a:r>
              <a:rPr lang="en-GB" altLang="en-US"/>
              <a:t>Computers would be designed to be embedded in the environment</a:t>
            </a:r>
          </a:p>
          <a:p>
            <a:pPr>
              <a:lnSpc>
                <a:spcPct val="90000"/>
              </a:lnSpc>
            </a:pPr>
            <a:r>
              <a:rPr lang="en-GB" altLang="en-US"/>
              <a:t>Major rethink of what HCI is in this context</a:t>
            </a:r>
          </a:p>
          <a:p>
            <a:pPr>
              <a:lnSpc>
                <a:spcPct val="90000"/>
              </a:lnSpc>
            </a:pPr>
            <a:endParaRPr lang="en-GB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226FB5C3-89BB-2264-C425-6A64AD3095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Get me a human operator!</a:t>
            </a:r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71652FFA-C4BC-21AC-34F6-FFCDB1C15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Most popular use of speech interfaces currently is for call routing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Caller-led speech where users state their needs in their own words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e.g., “I’m having problems with my voice mail”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Idea is they are automatically forwarded to the appropriate service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What is your experience of such systems?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272202F4-04D7-7EC1-8F62-0E98A650C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Format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B911CC2B-851F-D173-31AB-33AA46C92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Directed dialogs are where the system is in control of the conversation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Ask specific questions and require specific responses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More flexible systems allow the user to take the initiative: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 </a:t>
            </a:r>
            <a:r>
              <a:rPr lang="en-GB" altLang="en-US" sz="2000"/>
              <a:t>e.g., “I’d like to go to Paris next Monday for two weeks.”</a:t>
            </a:r>
            <a:endParaRPr lang="en-GB" altLang="en-US" sz="2400"/>
          </a:p>
          <a:p>
            <a:pPr>
              <a:lnSpc>
                <a:spcPct val="90000"/>
              </a:lnSpc>
            </a:pPr>
            <a:r>
              <a:rPr lang="en-GB" altLang="en-US" sz="2400"/>
              <a:t>More chance of error, since caller might assume that the system is like a human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Guided prompts can help callers back on track</a:t>
            </a:r>
            <a:r>
              <a:rPr lang="en-GB" altLang="en-US" sz="2800"/>
              <a:t> 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 </a:t>
            </a:r>
            <a:r>
              <a:rPr lang="en-GB" altLang="en-US" sz="2000"/>
              <a:t>e.g., “Sorry I did not get all that. Did you say you wanted to fly next Monday?”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D9AD51FE-E618-1EB5-C783-A82089BF3F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73F9EF43-BD81-9E27-117A-370A75D8B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How to design systems that can keep conversation on track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help people navigate efficiently through a menu system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enable them to easily recover from errors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guide those who are vague or ambiguous in their requests for information or services  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Type of voice actor (e.g., male, female, neutral, or dialect) 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 Do people prefer to listen to and are more patient with a female or male voice, a northern or southern accent?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39A3FA34-9B3D-5EE3-F542-3E2389683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Mobile interfaces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C5B0BE4F-9EE4-1A7E-F112-201D61A7C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Handheld devices intended to be used while on the  move, e.g., PDAs, cell phones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Applications running on handhelds have greatly expanded, e.g.,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used in restaurants to take orders 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car rentals to check in car returns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supermarkets for checking stock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in the streets for multi-user gaming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in education to support life-long learning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03709E25-9F4B-2DDA-8BC1-E3E477CBF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Mobile challenges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72A34073-59F3-B14C-D76A-3C1F8B2F63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Small screens, small number of keys and restricted number of controls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Innovative designs including: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roller wheels, rocker dials, up/down ‘lips’ on the face of phones, 2-way and 4-way directional keypads, softkeys, silk-screened buttons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Usability and preference for these control devices varies</a:t>
            </a:r>
          </a:p>
          <a:p>
            <a:pPr lvl="1">
              <a:lnSpc>
                <a:spcPct val="90000"/>
              </a:lnSpc>
            </a:pPr>
            <a:r>
              <a:rPr lang="en-GB" altLang="en-US" sz="2400"/>
              <a:t>depends on the dexterity and commitment of the user</a:t>
            </a:r>
          </a:p>
          <a:p>
            <a:pPr>
              <a:lnSpc>
                <a:spcPct val="90000"/>
              </a:lnSpc>
            </a:pPr>
            <a:endParaRPr lang="en-GB" altLang="en-US" sz="2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84EC710F-30C5-4BEF-07CB-52D03DEBB4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Mobile devices for special needs</a:t>
            </a:r>
          </a:p>
        </p:txBody>
      </p:sp>
      <p:graphicFrame>
        <p:nvGraphicFramePr>
          <p:cNvPr id="149507" name="Object 3">
            <a:extLst>
              <a:ext uri="{FF2B5EF4-FFF2-40B4-BE49-F238E27FC236}">
                <a16:creationId xmlns:a16="http://schemas.microsoft.com/office/drawing/2014/main" id="{71B181B5-6BA8-AC9E-1DA2-92A0EEFF8C0D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1295400" y="3276600"/>
          <a:ext cx="3276600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007600" imgH="7505700" progId="Word.Document.8">
                  <p:embed/>
                </p:oleObj>
              </mc:Choice>
              <mc:Fallback>
                <p:oleObj name="Document" r:id="rId3" imgW="10007600" imgH="75057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276600"/>
                        <a:ext cx="3276600" cy="245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8" name="Object 4">
            <a:extLst>
              <a:ext uri="{FF2B5EF4-FFF2-40B4-BE49-F238E27FC236}">
                <a16:creationId xmlns:a16="http://schemas.microsoft.com/office/drawing/2014/main" id="{B2DC779D-6505-97D6-C537-507BB5E65A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1905000"/>
          <a:ext cx="3048000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12674600" imgH="6845300" progId="Word.Document.8">
                  <p:embed/>
                </p:oleObj>
              </mc:Choice>
              <mc:Fallback>
                <p:oleObj name="Document" r:id="rId5" imgW="12674600" imgH="68453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905000"/>
                        <a:ext cx="3048000" cy="1643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4413843E-9E0D-684D-2CBA-410CABF5E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Simple or complex phone for you and your grandmother?</a:t>
            </a:r>
          </a:p>
        </p:txBody>
      </p:sp>
      <p:graphicFrame>
        <p:nvGraphicFramePr>
          <p:cNvPr id="151555" name="Object 3">
            <a:extLst>
              <a:ext uri="{FF2B5EF4-FFF2-40B4-BE49-F238E27FC236}">
                <a16:creationId xmlns:a16="http://schemas.microsoft.com/office/drawing/2014/main" id="{33E8083D-DFD7-4256-AB41-A841E5CB1475}"/>
              </a:ext>
            </a:extLst>
          </p:cNvPr>
          <p:cNvGraphicFramePr>
            <a:graphicFrameLocks noGrp="1" noChangeAspect="1"/>
          </p:cNvGraphicFramePr>
          <p:nvPr>
            <p:ph type="body" idx="1"/>
          </p:nvPr>
        </p:nvGraphicFramePr>
        <p:xfrm>
          <a:off x="5181600" y="1981200"/>
          <a:ext cx="19970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753100" imgH="11874500" progId="Word.Document.8">
                  <p:embed/>
                </p:oleObj>
              </mc:Choice>
              <mc:Fallback>
                <p:oleObj name="Document" r:id="rId3" imgW="5753100" imgH="118745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981200"/>
                        <a:ext cx="199707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1556" name="Object 4">
            <a:extLst>
              <a:ext uri="{FF2B5EF4-FFF2-40B4-BE49-F238E27FC236}">
                <a16:creationId xmlns:a16="http://schemas.microsoft.com/office/drawing/2014/main" id="{657B0066-E0B3-5FF3-2ED8-13852D017C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2438400"/>
          <a:ext cx="2817813" cy="371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7874000" imgH="10388600" progId="Word.Document.8">
                  <p:embed/>
                </p:oleObj>
              </mc:Choice>
              <mc:Fallback>
                <p:oleObj name="Document" r:id="rId5" imgW="7874000" imgH="103886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2438400"/>
                        <a:ext cx="2817813" cy="371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CB64282D-50D0-E849-038C-B56BFFAC8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8D35C028-36DF-D595-D463-68D911DAF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/>
              <a:t>Despite many advances mobile interfaces can be tricky and cumbersome to use, c.f.GUIs</a:t>
            </a:r>
          </a:p>
          <a:p>
            <a:pPr>
              <a:lnSpc>
                <a:spcPct val="90000"/>
              </a:lnSpc>
            </a:pPr>
            <a:r>
              <a:rPr lang="en-GB" altLang="en-US"/>
              <a:t>Especially for those with poor manual dexterity or ‘fat’ fingers</a:t>
            </a:r>
          </a:p>
          <a:p>
            <a:pPr>
              <a:lnSpc>
                <a:spcPct val="90000"/>
              </a:lnSpc>
            </a:pPr>
            <a:r>
              <a:rPr lang="en-GB" altLang="en-US"/>
              <a:t>Key concern is designing for small screen real estate and limited control space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83B1B311-D12B-AE08-4A35-A13E70F25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New thinking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7045EA27-6367-7C51-FE7A-94BC68A3A8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400"/>
              <a:t>How to enable people to access and interact with information in their work, social, and everyday lives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Designing user experiences for people using interfaces that are part of the environment with no controlling devices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What form to provide contextually-relevant information to people at appropriate times and places</a:t>
            </a:r>
          </a:p>
          <a:p>
            <a:pPr>
              <a:lnSpc>
                <a:spcPct val="90000"/>
              </a:lnSpc>
            </a:pPr>
            <a:r>
              <a:rPr lang="en-GB" altLang="en-US" sz="2400"/>
              <a:t>Ensuring that information, that is passed around via interconnected displays, devices, and objects, is secure and trustworthy</a:t>
            </a:r>
            <a:endParaRPr lang="en-GB" altLang="en-US" sz="2800"/>
          </a:p>
          <a:p>
            <a:pPr>
              <a:lnSpc>
                <a:spcPct val="90000"/>
              </a:lnSpc>
            </a:pPr>
            <a:endParaRPr lang="en-GB" altLang="en-US" sz="2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ACF36AEC-F48C-DF3F-A404-02FC0D5948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Interface types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BFACE2D4-6BEB-787D-140E-F71D0CA127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4478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Many, many kinds now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800"/>
              <a:t>	</a:t>
            </a:r>
            <a:r>
              <a:rPr lang="en-GB" altLang="en-US" sz="1800">
                <a:solidFill>
                  <a:srgbClr val="1D6E76"/>
                </a:solidFill>
              </a:rPr>
              <a:t>1980s interfaces</a:t>
            </a:r>
            <a:endParaRPr lang="en-GB" altLang="en-US" sz="2000">
              <a:solidFill>
                <a:srgbClr val="1D6E76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000"/>
              <a:t>		</a:t>
            </a:r>
            <a:r>
              <a:rPr lang="en-GB" altLang="en-US" sz="1400"/>
              <a:t>Command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400"/>
              <a:t>		WIMP/GUI</a:t>
            </a:r>
            <a:r>
              <a:rPr lang="en-GB" altLang="en-US" sz="200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000"/>
              <a:t>	</a:t>
            </a:r>
            <a:r>
              <a:rPr lang="en-GB" altLang="en-US" sz="1800">
                <a:solidFill>
                  <a:srgbClr val="1D6E76"/>
                </a:solidFill>
              </a:rPr>
              <a:t>1990s interfaces</a:t>
            </a:r>
            <a:endParaRPr lang="en-GB" altLang="en-US" sz="2000"/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000"/>
              <a:t>		</a:t>
            </a:r>
            <a:r>
              <a:rPr lang="en-GB" altLang="en-US" sz="1400"/>
              <a:t>Advanced graphical (multimedia, virtual reality, information visualization)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400"/>
              <a:t>		Web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400"/>
              <a:t>		Speech (voice)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400"/>
              <a:t>		Pen, gesture, and touch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400"/>
              <a:t>		Appliance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000"/>
              <a:t>	</a:t>
            </a:r>
            <a:r>
              <a:rPr lang="en-GB" altLang="en-US" sz="1800">
                <a:solidFill>
                  <a:srgbClr val="1D6E76"/>
                </a:solidFill>
              </a:rPr>
              <a:t>2000s interfaces</a:t>
            </a:r>
            <a:endParaRPr lang="en-GB" altLang="en-US" sz="2000"/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2000"/>
              <a:t>		</a:t>
            </a:r>
            <a:r>
              <a:rPr lang="en-GB" altLang="en-US" sz="1400"/>
              <a:t>Mobile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400"/>
              <a:t>		Multimodal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400"/>
              <a:t>		Shareable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400"/>
              <a:t>		Tangible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400"/>
              <a:t>		Augmented and mixed reality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400"/>
              <a:t>		Wearable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altLang="en-US" sz="1400"/>
              <a:t>		Robotic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879DDB0E-FE3E-A601-2910-09ADCDEE3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Command interfaces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9DAFF320-7CEF-3D19-D842-D44ACB34F1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/>
              <a:t>Commands such as abbreviations (e.g., ls) typed in at the prompt to which the system responds (e.g., listing current files)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Some are hard wired at keyboard, e.g., delete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Efficient, precise, and fast</a:t>
            </a:r>
          </a:p>
          <a:p>
            <a:pPr>
              <a:lnSpc>
                <a:spcPct val="90000"/>
              </a:lnSpc>
            </a:pPr>
            <a:r>
              <a:rPr lang="en-GB" altLang="en-US" sz="2800"/>
              <a:t>Large overhead to learning set of commands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8CBB79F-C9BB-46A8-3DA0-A0CC4F99DA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Research and design issues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3799E428-9886-6AD1-6F8B-43F98CF9B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2800"/>
              <a:t>Form, name types and structure are key research questions</a:t>
            </a:r>
          </a:p>
          <a:p>
            <a:r>
              <a:rPr lang="en-GB" altLang="en-US" sz="2800"/>
              <a:t>Consistency is most important design principle</a:t>
            </a:r>
          </a:p>
          <a:p>
            <a:pPr lvl="1"/>
            <a:r>
              <a:rPr lang="en-GB" altLang="en-US" sz="2400"/>
              <a:t>e.g., always use first letter of command</a:t>
            </a:r>
          </a:p>
          <a:p>
            <a:r>
              <a:rPr lang="en-GB" altLang="en-US" sz="2800"/>
              <a:t>Command interfaces popular for web scripting</a:t>
            </a:r>
          </a:p>
          <a:p>
            <a:pPr lvl="1"/>
            <a:endParaRPr lang="en-GB" altLang="en-US" sz="2400"/>
          </a:p>
        </p:txBody>
      </p:sp>
      <p:pic>
        <p:nvPicPr>
          <p:cNvPr id="77830" name="Picture 6">
            <a:extLst>
              <a:ext uri="{FF2B5EF4-FFF2-40B4-BE49-F238E27FC236}">
                <a16:creationId xmlns:a16="http://schemas.microsoft.com/office/drawing/2014/main" id="{26B4A203-A5C9-67EF-6536-CFCEDE857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76800"/>
            <a:ext cx="4711700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dbook">
  <a:themeElements>
    <a:clrScheme name="idboo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idboo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idboo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dboo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boo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boo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boo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boo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dboo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2004:Templates:Presentations:Designs:Columns</Template>
  <TotalTime>2010</TotalTime>
  <Words>2633</Words>
  <Application>Microsoft Macintosh PowerPoint</Application>
  <PresentationFormat>On-screen Show (4:3)</PresentationFormat>
  <Paragraphs>322</Paragraphs>
  <Slides>57</Slides>
  <Notes>57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Times</vt:lpstr>
      <vt:lpstr>Verdana</vt:lpstr>
      <vt:lpstr>idbook</vt:lpstr>
      <vt:lpstr>Document</vt:lpstr>
      <vt:lpstr>Chapter 6:  Interfaces and interactions </vt:lpstr>
      <vt:lpstr>Overview</vt:lpstr>
      <vt:lpstr>Paradigms</vt:lpstr>
      <vt:lpstr>Paradigms in HCI</vt:lpstr>
      <vt:lpstr>Ubicomp </vt:lpstr>
      <vt:lpstr>New thinking</vt:lpstr>
      <vt:lpstr>Interface types</vt:lpstr>
      <vt:lpstr>Command interfaces</vt:lpstr>
      <vt:lpstr>Research and design issues</vt:lpstr>
      <vt:lpstr>WIMP/GUI interfaces</vt:lpstr>
      <vt:lpstr>GUIs</vt:lpstr>
      <vt:lpstr>Windows</vt:lpstr>
      <vt:lpstr>Apple’s shrinking windows</vt:lpstr>
      <vt:lpstr>Selecting a country from a scrolling window</vt:lpstr>
      <vt:lpstr>Is this method any better?</vt:lpstr>
      <vt:lpstr>Research and design issues</vt:lpstr>
      <vt:lpstr>Menus</vt:lpstr>
      <vt:lpstr>iPod flat menu structure</vt:lpstr>
      <vt:lpstr>Expanding menus</vt:lpstr>
      <vt:lpstr>Cascading menu</vt:lpstr>
      <vt:lpstr>Contextual menus</vt:lpstr>
      <vt:lpstr>Research and design issues</vt:lpstr>
      <vt:lpstr>Icon design</vt:lpstr>
      <vt:lpstr>Icons</vt:lpstr>
      <vt:lpstr>Icon forms</vt:lpstr>
      <vt:lpstr>Early icons</vt:lpstr>
      <vt:lpstr>Newer icons</vt:lpstr>
      <vt:lpstr>Simple icons plus labels</vt:lpstr>
      <vt:lpstr>Activity</vt:lpstr>
      <vt:lpstr>Toshiba’s icons</vt:lpstr>
      <vt:lpstr>Research and design issues</vt:lpstr>
      <vt:lpstr>Advanced graphical interfaces</vt:lpstr>
      <vt:lpstr>Multimedia</vt:lpstr>
      <vt:lpstr>BioBlast multimedia learning environment</vt:lpstr>
      <vt:lpstr>Pros and cons</vt:lpstr>
      <vt:lpstr>Research and design issues</vt:lpstr>
      <vt:lpstr>Virtual reality and virtual environments</vt:lpstr>
      <vt:lpstr>Pros and cons</vt:lpstr>
      <vt:lpstr>Research and design issues</vt:lpstr>
      <vt:lpstr>Which is the most engaging game of Snake?</vt:lpstr>
      <vt:lpstr>Web interfaces</vt:lpstr>
      <vt:lpstr>Useit.com</vt:lpstr>
      <vt:lpstr>Swim</vt:lpstr>
      <vt:lpstr>Usability versus attractiveness debate</vt:lpstr>
      <vt:lpstr>Research and design issues</vt:lpstr>
      <vt:lpstr>Activity</vt:lpstr>
      <vt:lpstr>Nike.com</vt:lpstr>
      <vt:lpstr>Speech interfaces</vt:lpstr>
      <vt:lpstr>Have speech interfaces come of age?</vt:lpstr>
      <vt:lpstr>Get me a human operator!</vt:lpstr>
      <vt:lpstr>Format</vt:lpstr>
      <vt:lpstr>Research and design issues</vt:lpstr>
      <vt:lpstr>Mobile interfaces</vt:lpstr>
      <vt:lpstr>Mobile challenges</vt:lpstr>
      <vt:lpstr>Mobile devices for special needs</vt:lpstr>
      <vt:lpstr>Simple or complex phone for you and your grandmother?</vt:lpstr>
      <vt:lpstr>Research and design issues</vt:lpstr>
    </vt:vector>
  </TitlesOfParts>
  <Company>COGS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Yvonne Rogers</dc:creator>
  <cp:lastModifiedBy>Reicherts, Leon</cp:lastModifiedBy>
  <cp:revision>103</cp:revision>
  <dcterms:created xsi:type="dcterms:W3CDTF">2001-04-10T10:22:28Z</dcterms:created>
  <dcterms:modified xsi:type="dcterms:W3CDTF">2023-02-24T10:13:24Z</dcterms:modified>
</cp:coreProperties>
</file>