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9" r:id="rId1"/>
  </p:sldMasterIdLst>
  <p:notesMasterIdLst>
    <p:notesMasterId r:id="rId24"/>
  </p:notesMasterIdLst>
  <p:sldIdLst>
    <p:sldId id="319" r:id="rId2"/>
    <p:sldId id="326" r:id="rId3"/>
    <p:sldId id="327" r:id="rId4"/>
    <p:sldId id="329" r:id="rId5"/>
    <p:sldId id="328" r:id="rId6"/>
    <p:sldId id="330" r:id="rId7"/>
    <p:sldId id="320" r:id="rId8"/>
    <p:sldId id="331" r:id="rId9"/>
    <p:sldId id="332" r:id="rId10"/>
    <p:sldId id="333" r:id="rId11"/>
    <p:sldId id="334" r:id="rId12"/>
    <p:sldId id="335" r:id="rId13"/>
    <p:sldId id="336" r:id="rId14"/>
    <p:sldId id="321" r:id="rId15"/>
    <p:sldId id="337" r:id="rId16"/>
    <p:sldId id="338" r:id="rId17"/>
    <p:sldId id="322" r:id="rId18"/>
    <p:sldId id="339" r:id="rId19"/>
    <p:sldId id="340" r:id="rId20"/>
    <p:sldId id="324" r:id="rId21"/>
    <p:sldId id="323" r:id="rId22"/>
    <p:sldId id="325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preferSingleView="1">
    <p:restoredLeft sz="26113"/>
    <p:restoredTop sz="90952"/>
  </p:normalViewPr>
  <p:slideViewPr>
    <p:cSldViewPr>
      <p:cViewPr varScale="1">
        <p:scale>
          <a:sx n="116" d="100"/>
          <a:sy n="116" d="100"/>
        </p:scale>
        <p:origin x="13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AC307E9-B054-3C46-B53F-64889DDBC6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 alt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22D072F-4250-FD94-3970-433FB476F0D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 altLang="en-US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9BF3690B-5C66-2FA3-00E9-ACF2D710458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3F554601-FBF8-ABD3-92C9-F0BAC7615E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0C72EBCC-FB8F-3C59-C1F1-C78723867F7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 altLang="en-US"/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E515A475-C153-22FD-7E76-27E98A931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B6738E0D-F4FA-1841-B06F-3D6A881F5F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8475248-E822-C58C-585F-BA72DE977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3B247-46E1-C146-AB12-38F8B876580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1171BDE8-F2F5-A566-C642-1DB61440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41FA05F5-0600-0BA1-C42F-FD0EF25C7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1852268-4718-6A97-33F1-F2D46A7E3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B9DEB-0C1A-6C42-824D-53F0B86C9A2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5EA63059-A7B5-0891-1334-9FF3C6AAF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5675C2BC-EBB7-C2DE-5463-4F2268CF7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6D4309-22CF-F4C3-63F7-C284ADE5B0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3C661-A075-B548-B5E0-088EEEBE6EA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67BD2745-4DF0-196B-665C-B03F28B0B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3DD022D4-96B9-26F9-2838-DEABA1ECB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5D8872-9C25-0D5E-5697-56DFF9659A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001C2C-57B7-9449-A7FE-8D318EE0353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DED8963B-CC59-CA97-E83A-74F105E0A9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2EA60AC5-3FCC-88B3-312C-5FC9616B7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CD0B36D-A5C5-8C6B-FA3F-0BEA53FC1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F2836-A616-AB41-BD41-3CBA8626D96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38D24587-F30E-0163-7C65-1048CE0B0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5657E941-291E-FD65-6592-74F2C97E7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8CCE4C-F4AE-ED83-C4C7-76666A8892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05E9E-36BD-6946-8B77-09EBF06FF3E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F396AD3A-FBDB-452D-4E2F-2FE9F243E9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D45BEF98-E51F-160E-2242-A304EEC25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895FA0E-5550-0337-B26C-F9911A174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FC76F-BD8E-9B4C-A125-2037972C54D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3897C50A-3BB5-73B9-A5C8-0E552BA66E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CF8084DA-8E7F-4076-5D54-2DCC5593C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ABB0BC0-A9EB-84F0-10BD-E77DF40C9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4AB44-8611-594E-92E3-9D3BBE2B4CD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720BCFD1-BCA1-5FC6-FBB1-657DB8E25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3FB5F9D8-A275-8FAC-BAD6-2B2B60016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619251-1474-828B-E51A-F4E6009F66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676AB-1A78-BE46-8F7B-6F7F6F08965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979DC019-0574-22AE-D062-28BF0FC4B3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054E679B-1749-721A-8D41-4C8C9BE02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7F3F714-3826-FD0B-0343-D199AD823A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D8FE10-F077-924F-8818-3B86ECA3BF8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203C5D8F-5714-1698-B8C0-0C27AF3F2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1164DEDD-7D00-6B64-5F59-8A3DD0991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9B849AF-0AD2-DA3D-6190-2C1E5D7679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B6508-1FF9-9046-905D-D830878664F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134EDC06-9E84-E3CE-CA4C-3EA31789A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717904B0-5155-2BBF-CB82-32F55AF59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662BC67-42D9-4934-971A-E52CF58A1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2E708-9B3A-EF49-A196-09ADD314F74B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9CCC25BC-81D5-AFDD-ED31-7C3F5C933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8425433E-A41E-D956-A2A4-05B880CB6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EA13082-83C8-A40C-D1D5-CDCA18CC82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04EA3-3258-C146-9CCE-6A6CA6DB17C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8F38D0DC-E661-8351-F246-02586E6D56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5F71868C-68FD-95EC-D7F2-B1766728F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ACD7F7-1776-7D56-4AAB-B40564DFA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2F2862-863D-6E46-AF1F-E6D3A8F147D0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F59F66BA-769B-11B1-DC99-1DFBF0DA08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FCA7F152-1ED7-420F-DBFE-ADC9ED771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F7C8FB0-3F43-E6BE-D0F0-3E2A778172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238DB-E327-F049-993D-BEA87F4BFA8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BAA844B2-B8DD-B9A0-9FAB-9488CB378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32AAD1CE-CEDB-F505-BAAB-C3CBDE166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147711C-6B72-361D-C7E0-EB90949B1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D9693-4F25-354D-9F0B-BFDB05A4C9E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FF3782AD-B072-7140-FF2D-3A6CC64AA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2614F30F-5AB9-2458-BA8C-9764BA454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C117F9E-9A4D-10E9-8558-F5EC9AB14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18577-C546-C14D-9AD2-E3F327E25525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5AA68BCD-8F2D-1A92-D06F-D0C54BB1D7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67E04CCA-075D-53C3-74ED-FE271E989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4F5658-76AC-C728-2C75-174FDF586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9BF64D-F447-AB4B-BB60-B3C8ACEDF27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B11CCA23-A73B-D2D5-81C2-DA69419BFA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37FA8AAD-7D2F-781E-40F3-FF368AB75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9BDFBFB-09E9-D2E4-A17A-A8B28EE778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99EAD-AA67-4641-BCE9-3EF78FB963E7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8F8D7BF1-A45A-F130-21D9-2ED673F06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B0749EFE-0979-3D24-EA22-A998C8962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06891DB-6594-4E7C-C5C8-983D6EE942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09A1FC-59A6-E944-BC5A-DC1081B05F9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083465EE-D67C-A70B-5EE6-81AF9D95D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78062D98-EB57-133C-2AE6-F0028A5C6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20C4F4C-3ABF-2566-CEC8-32852FC1B2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D35D7-EFEB-CB49-918F-6FD2DE06908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08B997DD-8E2B-60EE-37D7-6CBA39D14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F1EBCF55-3634-31F8-6CAD-6E4A4A101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EDFD7B-7FD3-2E0D-B824-4D8E4B6479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99902-9CD7-4145-9B3A-1BD7CD23E3B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11A14AAE-4A86-024C-665C-73DB61C2C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BE8389F5-C634-9A86-2608-C2A88D149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0" name="Picture 10">
            <a:extLst>
              <a:ext uri="{FF2B5EF4-FFF2-40B4-BE49-F238E27FC236}">
                <a16:creationId xmlns:a16="http://schemas.microsoft.com/office/drawing/2014/main" id="{506BC67A-7227-ED17-6A90-3A159D44B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9F022F10-86E7-FEC6-555D-15774DB474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461EB61-B74E-F832-54B1-AB6020CAB8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757F-8709-B7BB-12B1-439D0596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0F2D1-D49E-85BF-9FAF-F3BDAC7E6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F6570-90D6-F385-1826-C82FA5791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B1C3A9-A459-084C-8065-D67D85481B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599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D668E-5735-DDE6-CB51-166A578D7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138F9-ACD7-4EF2-2A25-C718EEE02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3E494-9EA2-184C-DD0D-F7349B0C90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358793-E40A-6D44-8361-07992F02472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66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7F1E-351C-A3F8-17AC-54824131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8CBF2-453A-6B0A-8D18-962805D91DF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B64D0-E9EA-4B8A-44DC-277D44A89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16B07-FE4C-3EB6-B9CC-8F109025A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775" y="6423025"/>
            <a:ext cx="8686800" cy="152400"/>
          </a:xfrm>
        </p:spPr>
        <p:txBody>
          <a:bodyPr/>
          <a:lstStyle>
            <a:lvl1pPr>
              <a:defRPr/>
            </a:lvl1pPr>
          </a:lstStyle>
          <a:p>
            <a:fld id="{C467956F-5B49-A64A-9BD0-E5EC806C97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098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F51D-C7B0-924F-C07F-289EFFEB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EEED-58D8-3506-87B2-361ADD918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E7CF1-0CA3-3283-3AC0-662E42B97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128920-1869-4541-B8F8-966ACA0D67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901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DD36-B784-1E48-52A8-4C8166BB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72543-F086-5978-EE33-3D0513B7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A590E-B007-2984-04DB-862A7AF04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362D49-F591-9B47-85C5-9EC11D9EE1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101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8E76-AD09-FD75-519C-AFF213FF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49650-35D3-9C3A-397A-ACF73B66C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9EC9B-35BE-CB0B-DAD6-C647B442D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68E3F-DB17-BA0E-EE9A-461DE5212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87AAA8-1AA1-B14B-AE7C-BBC02CAE74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46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251E-570D-92BC-CE89-59D3393B7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14FCB-D598-702C-84D5-C871E688C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429A2-8385-EF9B-51CF-E570D8999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05BBC-4DBC-62CD-AF90-396E7375B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8C383-52D7-E269-056A-B50C0B63B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38EE7-83A1-A36D-9564-017E201EED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ADB774-21CB-6146-ADC2-C676A15C87E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69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48691-A87D-45EF-E8BB-3A8AB1BA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373C7-F53D-507A-0C5F-FBC1F73811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5AB613-B2B2-FB44-8CAC-FA64D0EF6D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665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8B3295-D5BE-B589-6996-92EF185EBC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BEE816-4E05-C64B-9F8B-77ECF585C0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930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018A-7A73-167A-1E31-1E5DE537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B4D-EEE8-2848-68F9-55E07C36E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EB063-F180-8B43-12CB-DD6B05DE5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EC805-55B6-705A-DC9F-1C3C77FA4C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C45BC6-5450-1542-8D1B-8135518FFA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7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3287-2089-4524-7B86-A5BBEBA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C5B31-7EE2-F0BF-F573-C1ADC36E0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F3792-D7E9-3AB0-2072-66C029B9B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E9DF9-745A-A065-FD67-6FD07DE1FE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B943CC-41E1-9E43-B251-7600BB7F66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14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60" name="Picture 20">
            <a:extLst>
              <a:ext uri="{FF2B5EF4-FFF2-40B4-BE49-F238E27FC236}">
                <a16:creationId xmlns:a16="http://schemas.microsoft.com/office/drawing/2014/main" id="{9748037F-3DEE-5D92-55B0-41D994C176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AB41F8F6-D112-8E4E-B4ED-2C2A3B798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720299D-57FA-1621-8FAA-ABB0EE1E5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2F746B0D-4CA7-99EF-B385-5D9C299C0C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1775" y="6423025"/>
            <a:ext cx="8686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rgbClr val="1D6E76"/>
                </a:solidFill>
                <a:latin typeface="+mn-lt"/>
              </a:defRPr>
            </a:lvl1pPr>
          </a:lstStyle>
          <a:p>
            <a:fld id="{F423F702-495C-F74A-89B1-DD5100FF9D9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rgbClr val="1D6E7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D299E914-1F2B-2595-DBD3-7C69D1256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Shareable interfaces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D4F64D81-8FBA-1B6F-547C-976479D2F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Shareable interfaces are designed for more than one person to use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provide multiple inputs and sometimes allow simultaneous input by co-located groups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large wall displays where people use their own pens or gestures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interactive tabletops where small groups interact with information using their fingertips, e.g., Mitsubishi’s DiamondTouch and Sony’s Smartskin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9922D219-48C4-D816-6A29-D8A7816E0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Flow blocks</a:t>
            </a:r>
          </a:p>
        </p:txBody>
      </p:sp>
      <p:graphicFrame>
        <p:nvGraphicFramePr>
          <p:cNvPr id="166915" name="Object 3">
            <a:extLst>
              <a:ext uri="{FF2B5EF4-FFF2-40B4-BE49-F238E27FC236}">
                <a16:creationId xmlns:a16="http://schemas.microsoft.com/office/drawing/2014/main" id="{1256ABBE-A9C4-F394-0846-DA7F7021FE64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2144713" y="1981200"/>
          <a:ext cx="48545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004300" imgH="7632700" progId="Word.Document.8">
                  <p:embed/>
                </p:oleObj>
              </mc:Choice>
              <mc:Fallback>
                <p:oleObj name="Document" r:id="rId3" imgW="9004300" imgH="76327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1981200"/>
                        <a:ext cx="48545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5948A8B4-410F-8F5C-3A15-CB842208C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Urp</a:t>
            </a:r>
          </a:p>
        </p:txBody>
      </p:sp>
      <p:graphicFrame>
        <p:nvGraphicFramePr>
          <p:cNvPr id="167939" name="Object 3">
            <a:extLst>
              <a:ext uri="{FF2B5EF4-FFF2-40B4-BE49-F238E27FC236}">
                <a16:creationId xmlns:a16="http://schemas.microsoft.com/office/drawing/2014/main" id="{C6CB6090-C543-7447-AE98-0597B908B71F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781175" y="1981200"/>
          <a:ext cx="55800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645400" imgH="5638800" progId="Word.Document.8">
                  <p:embed/>
                </p:oleObj>
              </mc:Choice>
              <mc:Fallback>
                <p:oleObj name="Document" r:id="rId3" imgW="7645400" imgH="56388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1981200"/>
                        <a:ext cx="5580063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16F1D672-5301-37F5-38E6-1665920AA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Benefits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B4C3AAF3-FBEC-58CA-F73D-BB4CB00DB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Can be held in both hands and combined and manipulated in ways not possible using other interfaces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</a:t>
            </a:r>
            <a:r>
              <a:rPr lang="en-GB" altLang="en-US" sz="2000"/>
              <a:t>allows for more than one person to explore the interface together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 objects can be placed on top of each other, beside each other, and inside each other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 encourages different ways of representing and exploring a problem space</a:t>
            </a:r>
            <a:endParaRPr lang="en-GB" altLang="en-US" sz="2400"/>
          </a:p>
          <a:p>
            <a:pPr>
              <a:lnSpc>
                <a:spcPct val="90000"/>
              </a:lnSpc>
            </a:pPr>
            <a:r>
              <a:rPr lang="en-GB" altLang="en-US" sz="2400"/>
              <a:t>People are able to see and understand situations differently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 can lead to greater insight, learning, and problem-solving than with other kinds of interfaces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 can facilitate creativity and reflection</a:t>
            </a:r>
            <a:r>
              <a:rPr lang="en-GB" altLang="en-US" sz="240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743D70C3-AB13-CEF3-2363-ECE156BCD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94AD1DD1-B232-CF30-98DC-901EDB3F2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Develop new conceptual frameworks that identify novel and specific features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The kind of coupling to use between the physical action and digital effect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If it is to support learning then an explicit mapping between action and effect is critical</a:t>
            </a:r>
            <a:endParaRPr lang="en-GB" altLang="en-US" sz="2400"/>
          </a:p>
          <a:p>
            <a:pPr lvl="1">
              <a:lnSpc>
                <a:spcPct val="90000"/>
              </a:lnSpc>
            </a:pPr>
            <a:r>
              <a:rPr lang="en-GB" altLang="en-US" sz="2000"/>
              <a:t>If it is for entertainment then can be better to design it to be more implicit and unexpected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What kind of physical artifact to use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Bricks, cubes, and other component sets are most commonly used because of flexibility and simplicity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Stickies and cardboard tokens can also be used for placing material onto a surface</a:t>
            </a:r>
            <a:endParaRPr lang="en-GB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4C324D20-62D8-9780-E535-CA13712DE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Wearable interfaces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9A30024E-D464-D7AC-14DE-F7277E1DE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First developments was head- and eyewear-mounted cameras that enabled user to record what seen and to access digital information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Since, jewelery, head-mounted caps, smart fabrics, glasses, shoes, and jackets have all been used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provide the user with a means of interacting with digital information while on the move 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 Applications include automatic diaries and tour guides</a:t>
            </a:r>
            <a:endParaRPr lang="en-GB" altLang="en-US" sz="2800"/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30CF0ADA-2122-878C-5C5D-BBFF35C42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Steve Mann - pioneer of wearables</a:t>
            </a:r>
          </a:p>
        </p:txBody>
      </p:sp>
      <p:graphicFrame>
        <p:nvGraphicFramePr>
          <p:cNvPr id="171011" name="Object 3">
            <a:extLst>
              <a:ext uri="{FF2B5EF4-FFF2-40B4-BE49-F238E27FC236}">
                <a16:creationId xmlns:a16="http://schemas.microsoft.com/office/drawing/2014/main" id="{E1C05762-D7B7-C42B-6E73-6E668A19CD5E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685800" y="2070100"/>
          <a:ext cx="77724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2199600" imgH="11252200" progId="Word.Document.8">
                  <p:embed/>
                </p:oleObj>
              </mc:Choice>
              <mc:Fallback>
                <p:oleObj name="Document" r:id="rId3" imgW="22199600" imgH="112522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070100"/>
                        <a:ext cx="7772400" cy="393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0102D17C-C358-211F-0054-15D2465CF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26FF779D-3AF7-ABC5-830D-29508A581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Comfort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needs to be light, small, not get in the way, fashionable, and preferably hidden in the clothing</a:t>
            </a:r>
            <a:endParaRPr lang="en-GB" altLang="en-US" sz="2400"/>
          </a:p>
          <a:p>
            <a:pPr>
              <a:lnSpc>
                <a:spcPct val="90000"/>
              </a:lnSpc>
            </a:pPr>
            <a:r>
              <a:rPr lang="en-GB" altLang="en-US" sz="2800"/>
              <a:t>Hygiene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is it possible to wash or clean the clothing once worn?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Ease of wear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how easy is it to remove the electronic gadgetry and replace it?</a:t>
            </a:r>
            <a:r>
              <a:rPr lang="en-GB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Usability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how does the user control the devices that are embedded in the clothing?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E68D66B6-F352-8131-7A13-6177CC080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Robotic interfaces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9245DFCE-5451-28BC-3BE8-7E7F51E47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Four types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remote robots used in hazardous settings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domestic robots helping around the house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pet robots as human companions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sociable robots that work collaboratively with humans, and communicate and socialize with them – as if they were our peers </a:t>
            </a:r>
          </a:p>
          <a:p>
            <a:pPr lvl="1">
              <a:lnSpc>
                <a:spcPct val="90000"/>
              </a:lnSpc>
            </a:pPr>
            <a:endParaRPr lang="en-GB" altLang="en-US" sz="2400"/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724DC8AF-844D-B4E1-D218-ACA618B83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Advantages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114ACF8E-3FCF-E35A-F816-0614B0A234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44675"/>
            <a:ext cx="5614988" cy="4251325"/>
          </a:xfrm>
        </p:spPr>
        <p:txBody>
          <a:bodyPr/>
          <a:lstStyle/>
          <a:p>
            <a:r>
              <a:rPr lang="en-GB" altLang="en-US" sz="2000"/>
              <a:t>Pet robots have therapeutic qualities, being able to reduce stress and loneliness</a:t>
            </a:r>
          </a:p>
          <a:p>
            <a:r>
              <a:rPr lang="en-GB" altLang="en-US" sz="2000"/>
              <a:t>Remote robots can be controlled to investigate bombs and other dangerous materials</a:t>
            </a:r>
            <a:endParaRPr lang="en-GB" altLang="en-US" sz="2800"/>
          </a:p>
          <a:p>
            <a:pPr>
              <a:buFontTx/>
              <a:buNone/>
            </a:pPr>
            <a:endParaRPr lang="en-GB" altLang="en-US" sz="2800"/>
          </a:p>
        </p:txBody>
      </p:sp>
      <p:graphicFrame>
        <p:nvGraphicFramePr>
          <p:cNvPr id="173060" name="Object 4">
            <a:extLst>
              <a:ext uri="{FF2B5EF4-FFF2-40B4-BE49-F238E27FC236}">
                <a16:creationId xmlns:a16="http://schemas.microsoft.com/office/drawing/2014/main" id="{97D44FB9-5437-8462-EBE8-66D1436DAC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4114800"/>
          <a:ext cx="28194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722100" imgH="7797800" progId="Word.Document.8">
                  <p:embed/>
                </p:oleObj>
              </mc:Choice>
              <mc:Fallback>
                <p:oleObj name="Document" r:id="rId3" imgW="11722100" imgH="77978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114800"/>
                        <a:ext cx="2819400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63" name="Picture 7">
            <a:extLst>
              <a:ext uri="{FF2B5EF4-FFF2-40B4-BE49-F238E27FC236}">
                <a16:creationId xmlns:a16="http://schemas.microsoft.com/office/drawing/2014/main" id="{AEFD1680-0017-6F74-B41B-14FD1E3105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4076700"/>
            <a:ext cx="1905000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63B86D56-2B4C-8C5E-39DA-B7A7053E2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94E5A89B-700B-B90D-CA2E-D18FE2279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How do humans react to physical robots designed to exhibit behaviors (e.g., making facial expressions) compared with virtual ones?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Should robots be designed to be human-like or look like and behave like robots that serve a clearly defined purpose?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Should the interaction be designed to enable people to interact with the robot as if it was another human being or more human-computer-like (e.g., pressing buttons to issue commands)?</a:t>
            </a:r>
            <a:r>
              <a:rPr lang="en-GB" altLang="en-US" sz="2800"/>
              <a:t> </a:t>
            </a:r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2E59D500-048D-7417-7AFE-CB769F49E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 smartboard</a:t>
            </a:r>
          </a:p>
        </p:txBody>
      </p:sp>
      <p:graphicFrame>
        <p:nvGraphicFramePr>
          <p:cNvPr id="159747" name="Object 3">
            <a:extLst>
              <a:ext uri="{FF2B5EF4-FFF2-40B4-BE49-F238E27FC236}">
                <a16:creationId xmlns:a16="http://schemas.microsoft.com/office/drawing/2014/main" id="{016D41E5-C968-5CF2-4BDF-CC640E78ED00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825625" y="1981200"/>
          <a:ext cx="54927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6657300" imgH="19989800" progId="Word.Document.8">
                  <p:embed/>
                </p:oleObj>
              </mc:Choice>
              <mc:Fallback>
                <p:oleObj name="Document" r:id="rId3" imgW="26657300" imgH="199898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1981200"/>
                        <a:ext cx="549275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3CD2E8FF-B02E-6DEE-267C-D5BAB9941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Which interface?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BD0DC9EC-8D7F-E83D-BC75-24ED38916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000"/>
              <a:t>Is multimedia better than tangible interfaces for learning? </a:t>
            </a:r>
          </a:p>
          <a:p>
            <a:r>
              <a:rPr lang="en-GB" altLang="en-US" sz="2000"/>
              <a:t>Is speech as effective as a command-based interface? </a:t>
            </a:r>
          </a:p>
          <a:p>
            <a:r>
              <a:rPr lang="en-GB" altLang="en-US" sz="2000"/>
              <a:t>Is a multimodal interface more effective than a monomodal interface? </a:t>
            </a:r>
          </a:p>
          <a:p>
            <a:r>
              <a:rPr lang="en-GB" altLang="en-US" sz="2000"/>
              <a:t>Will wearable interfaces be better than mobile interfaces for helping people find information in foreign cities? </a:t>
            </a:r>
          </a:p>
          <a:p>
            <a:r>
              <a:rPr lang="en-GB" altLang="en-US" sz="2000"/>
              <a:t>Are virtual environments the ultimate interface for playing games? </a:t>
            </a:r>
          </a:p>
          <a:p>
            <a:r>
              <a:rPr lang="en-GB" altLang="en-US" sz="2000"/>
              <a:t> Will shareable interfaces be better at supporting communication and collaboration compared with using networked desktop PCs?</a:t>
            </a:r>
            <a:r>
              <a:rPr lang="en-GB" altLang="en-US" sz="2800"/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63BDF254-F332-33D2-6117-33D8E706C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Which interface?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D42E9EEE-0E78-E4A5-4C9E-CC46FB970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Will depend on task, users, context, cost, robustness, etc.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Much system development will continue for the PC platform, using advanced GUIs, in the form of multimedia, web-based interfaces, and virtual 3D environments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Mobile interfaces have come of age</a:t>
            </a:r>
            <a:r>
              <a:rPr lang="en-GB" altLang="en-US" sz="2400"/>
              <a:t>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Increasing number of applications and software toolkits available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Speech interfaces also being used much more for a variety of commercial services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Appliance and vehicle interfaces becoming more important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Shareable and tangible interfaces entering our homes, schools, public places, and workplaces</a:t>
            </a:r>
            <a:endParaRPr lang="en-GB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261CEBE9-17D4-7D9D-9F86-E1C4787A9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Summary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4BD7852-EF4E-C34C-E60A-4FF3C2228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Many innovative interfaces have emerged post the WIMP/GUI era, including speech, wearable, mobile, and tangible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Many new design and research questions need to be considered to decide which one to use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Web interfaces are becoming more like multimedia-based interfaces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An important concern that underlies the design of any kind of interface is how information is represented to the user so they can carry out ongoing activity or task</a:t>
            </a:r>
            <a:endParaRPr lang="en-GB"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CDBBED26-1758-87EB-0615-D69FD285C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DiamondTouch Tabletop</a:t>
            </a:r>
          </a:p>
        </p:txBody>
      </p:sp>
      <p:graphicFrame>
        <p:nvGraphicFramePr>
          <p:cNvPr id="160771" name="Object 3">
            <a:extLst>
              <a:ext uri="{FF2B5EF4-FFF2-40B4-BE49-F238E27FC236}">
                <a16:creationId xmlns:a16="http://schemas.microsoft.com/office/drawing/2014/main" id="{C9FF9D14-8E6A-7254-EA5B-1164C196FAF3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884363" y="1981200"/>
          <a:ext cx="53752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512300" imgH="7302500" progId="Word.Document.8">
                  <p:embed/>
                </p:oleObj>
              </mc:Choice>
              <mc:Fallback>
                <p:oleObj name="Document" r:id="rId3" imgW="9512300" imgH="7302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1981200"/>
                        <a:ext cx="53752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A57FD1AA-DBDD-3CD7-79A7-9065D1D1A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Advantages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FD8AE12F-5983-709C-7513-59E1D1CA09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Provide a large interactional space that can support flexible group working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Can be used by multiple users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can point to and touch information being displayed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simultaneously view the interactions and have same shared point of reference as others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Can support more equitable participation compared with groups using single PC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795" name="Object 3">
            <a:extLst>
              <a:ext uri="{FF2B5EF4-FFF2-40B4-BE49-F238E27FC236}">
                <a16:creationId xmlns:a16="http://schemas.microsoft.com/office/drawing/2014/main" id="{E504C6F4-D951-D2D4-9E27-858FD54848E6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381000" y="2362200"/>
          <a:ext cx="4495800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1226800" imgH="8445500" progId="Word.Document.8">
                  <p:embed/>
                </p:oleObj>
              </mc:Choice>
              <mc:Fallback>
                <p:oleObj name="Document" r:id="rId3" imgW="11226800" imgH="8445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62200"/>
                        <a:ext cx="4495800" cy="338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6" name="Rectangle 4">
            <a:extLst>
              <a:ext uri="{FF2B5EF4-FFF2-40B4-BE49-F238E27FC236}">
                <a16:creationId xmlns:a16="http://schemas.microsoft.com/office/drawing/2014/main" id="{857D7560-28E5-1A21-F35F-586923DD3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Drift Table</a:t>
            </a:r>
          </a:p>
        </p:txBody>
      </p:sp>
      <p:graphicFrame>
        <p:nvGraphicFramePr>
          <p:cNvPr id="161797" name="Object 5">
            <a:extLst>
              <a:ext uri="{FF2B5EF4-FFF2-40B4-BE49-F238E27FC236}">
                <a16:creationId xmlns:a16="http://schemas.microsoft.com/office/drawing/2014/main" id="{8507357D-7837-55AD-804B-940DFA8F5F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2209800"/>
          <a:ext cx="37338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1226800" imgH="8420100" progId="Word.Document.8">
                  <p:embed/>
                </p:oleObj>
              </mc:Choice>
              <mc:Fallback>
                <p:oleObj name="Document" r:id="rId5" imgW="11226800" imgH="84201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09800"/>
                        <a:ext cx="3733800" cy="280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A6C672FE-CC55-10CB-28C3-6A22E7F983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5576560A-F8C9-1B9F-C5E2-2652AF5C6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More fluid and direct styles of interaction involving freehand and pen-based gestures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Core design concerns include whether size, orientation, and shape of the display have an effect on collaboration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horizontal surfaces compared with vertical ones support more turn-taking and collaborative working in co-located groups 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Providing larger-sized tabletops does not improve group working but encourages more division of labor</a:t>
            </a:r>
            <a:r>
              <a:rPr lang="en-GB" altLang="en-US" sz="28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F45AB558-F90C-BF02-DA53-6678C5FD7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Tangible interfaces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E1250915-CF57-D25A-1E22-003EB9357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800"/>
              <a:t>Type of sensor-based interaction, where physical objects, e.g., bricks, are coupled with digital representations </a:t>
            </a:r>
          </a:p>
          <a:p>
            <a:r>
              <a:rPr lang="en-GB" altLang="en-US" sz="2800"/>
              <a:t>When a person manipulates the physical object/s it causes a digital effect to occur, e.g. an animation</a:t>
            </a:r>
          </a:p>
          <a:p>
            <a:r>
              <a:rPr lang="en-GB" altLang="en-US" sz="2800"/>
              <a:t>Digital effects can take place in a number of media and places or can be embedded in the physical object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047C5940-6148-9521-63DC-7BA0BE61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Examples</a:t>
            </a: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252383D6-8FB1-1152-875B-97D5FBE8D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Chromarium cubes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when turned over digital animations of color are mixed on an adjacent wall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faciliates creativity and collaborative exploration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 Flow Blocks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depict changing numbers and lights embedded in the blocks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vary depending on how they are connected together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Urp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physical models of buildings moved around on tabletop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used in combination with tokens for wind and shadows -&gt; digital shadows surrounding them to change over time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5E9AD9FC-6920-3049-BDB6-0EF69332F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Chromarium cubes</a:t>
            </a:r>
          </a:p>
        </p:txBody>
      </p:sp>
      <p:pic>
        <p:nvPicPr>
          <p:cNvPr id="165893" name="Picture 5">
            <a:extLst>
              <a:ext uri="{FF2B5EF4-FFF2-40B4-BE49-F238E27FC236}">
                <a16:creationId xmlns:a16="http://schemas.microsoft.com/office/drawing/2014/main" id="{F751A611-811B-F0F4-BAAC-73F2C552BB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205038"/>
            <a:ext cx="4032250" cy="303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dbook">
  <a:themeElements>
    <a:clrScheme name="id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dboo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idboo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boo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2004:Templates:Presentations:Designs:Columns</Template>
  <TotalTime>2010</TotalTime>
  <Words>1067</Words>
  <Application>Microsoft Macintosh PowerPoint</Application>
  <PresentationFormat>On-screen Show (4:3)</PresentationFormat>
  <Paragraphs>122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Times</vt:lpstr>
      <vt:lpstr>Verdana</vt:lpstr>
      <vt:lpstr>idbook</vt:lpstr>
      <vt:lpstr>Document</vt:lpstr>
      <vt:lpstr>Shareable interfaces</vt:lpstr>
      <vt:lpstr>A smartboard</vt:lpstr>
      <vt:lpstr>DiamondTouch Tabletop</vt:lpstr>
      <vt:lpstr>Advantages</vt:lpstr>
      <vt:lpstr>The Drift Table</vt:lpstr>
      <vt:lpstr>Research and design issues</vt:lpstr>
      <vt:lpstr>Tangible interfaces</vt:lpstr>
      <vt:lpstr>Examples</vt:lpstr>
      <vt:lpstr>Chromarium cubes</vt:lpstr>
      <vt:lpstr>Flow blocks</vt:lpstr>
      <vt:lpstr>Urp</vt:lpstr>
      <vt:lpstr>Benefits</vt:lpstr>
      <vt:lpstr>Research and design issues</vt:lpstr>
      <vt:lpstr>Wearable interfaces</vt:lpstr>
      <vt:lpstr>Steve Mann - pioneer of wearables</vt:lpstr>
      <vt:lpstr>Research and design issues</vt:lpstr>
      <vt:lpstr>Robotic interfaces</vt:lpstr>
      <vt:lpstr>Advantages</vt:lpstr>
      <vt:lpstr>Research and design issues</vt:lpstr>
      <vt:lpstr>Which interface?</vt:lpstr>
      <vt:lpstr>Which interface?</vt:lpstr>
      <vt:lpstr>Summary</vt:lpstr>
    </vt:vector>
  </TitlesOfParts>
  <Company>COGS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Yvonne Rogers</dc:creator>
  <cp:lastModifiedBy>Reicherts, Leon</cp:lastModifiedBy>
  <cp:revision>102</cp:revision>
  <dcterms:created xsi:type="dcterms:W3CDTF">2001-04-10T10:22:28Z</dcterms:created>
  <dcterms:modified xsi:type="dcterms:W3CDTF">2023-02-24T10:12:57Z</dcterms:modified>
</cp:coreProperties>
</file>