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46"/>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21" d="100"/>
          <a:sy n="121" d="100"/>
        </p:scale>
        <p:origin x="190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6897E9C-F485-86D3-CCBB-DF3730C2E6B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GB"/>
          </a:p>
        </p:txBody>
      </p:sp>
      <p:sp>
        <p:nvSpPr>
          <p:cNvPr id="8195" name="Rectangle 3">
            <a:extLst>
              <a:ext uri="{FF2B5EF4-FFF2-40B4-BE49-F238E27FC236}">
                <a16:creationId xmlns:a16="http://schemas.microsoft.com/office/drawing/2014/main" id="{27B62100-4E49-2E02-D7F1-C18E3FEC29F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GB"/>
          </a:p>
        </p:txBody>
      </p:sp>
      <p:sp>
        <p:nvSpPr>
          <p:cNvPr id="13316" name="Rectangle 4">
            <a:extLst>
              <a:ext uri="{FF2B5EF4-FFF2-40B4-BE49-F238E27FC236}">
                <a16:creationId xmlns:a16="http://schemas.microsoft.com/office/drawing/2014/main" id="{A2414FC3-20FD-1799-F30F-B6FE9DE0A89B}"/>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3A20192C-6F5E-9C23-536E-2242CAEC132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198" name="Rectangle 6">
            <a:extLst>
              <a:ext uri="{FF2B5EF4-FFF2-40B4-BE49-F238E27FC236}">
                <a16:creationId xmlns:a16="http://schemas.microsoft.com/office/drawing/2014/main" id="{85BE8F03-B8A3-CAB1-E1DA-8E358F342321}"/>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GB"/>
          </a:p>
        </p:txBody>
      </p:sp>
      <p:sp>
        <p:nvSpPr>
          <p:cNvPr id="8199" name="Rectangle 7">
            <a:extLst>
              <a:ext uri="{FF2B5EF4-FFF2-40B4-BE49-F238E27FC236}">
                <a16:creationId xmlns:a16="http://schemas.microsoft.com/office/drawing/2014/main" id="{C2626AFD-9049-9F5F-5C4D-D2ED74995AA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30E4C7F-CB46-6343-9363-98F5DC0AD665}"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438162D3-3882-DED4-3985-1417A0A42C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DCCD4D4-B66A-4E41-A6A0-CB5FFD6A1BE2}" type="slidenum">
              <a:rPr lang="en-GB" altLang="en-US" sz="1200"/>
              <a:pPr eaLnBrk="1" hangingPunct="1"/>
              <a:t>2</a:t>
            </a:fld>
            <a:endParaRPr lang="en-GB" altLang="en-US" sz="1200"/>
          </a:p>
        </p:txBody>
      </p:sp>
      <p:sp>
        <p:nvSpPr>
          <p:cNvPr id="16387" name="Rectangle 7">
            <a:extLst>
              <a:ext uri="{FF2B5EF4-FFF2-40B4-BE49-F238E27FC236}">
                <a16:creationId xmlns:a16="http://schemas.microsoft.com/office/drawing/2014/main" id="{9CEC4806-FEE9-A429-8EEA-A574AC39D0D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1881273-898E-1840-8FBD-8D242858F588}" type="slidenum">
              <a:rPr lang="en-US" altLang="en-US" sz="1200">
                <a:latin typeface="Times" pitchFamily="2" charset="0"/>
              </a:rPr>
              <a:pPr algn="r"/>
              <a:t>2</a:t>
            </a:fld>
            <a:endParaRPr lang="en-US" altLang="en-US" sz="1200">
              <a:latin typeface="Times" pitchFamily="2" charset="0"/>
            </a:endParaRPr>
          </a:p>
        </p:txBody>
      </p:sp>
      <p:sp>
        <p:nvSpPr>
          <p:cNvPr id="16388" name="Rectangle 2">
            <a:extLst>
              <a:ext uri="{FF2B5EF4-FFF2-40B4-BE49-F238E27FC236}">
                <a16:creationId xmlns:a16="http://schemas.microsoft.com/office/drawing/2014/main" id="{63329E79-E1C0-8806-0E25-9DF22E415787}"/>
              </a:ext>
            </a:extLst>
          </p:cNvPr>
          <p:cNvSpPr>
            <a:spLocks noChangeArrowheads="1" noTextEdit="1"/>
          </p:cNvSpPr>
          <p:nvPr>
            <p:ph type="sldImg"/>
          </p:nvPr>
        </p:nvSpPr>
        <p:spPr>
          <a:ln/>
        </p:spPr>
      </p:sp>
      <p:sp>
        <p:nvSpPr>
          <p:cNvPr id="16389" name="Rectangle 3">
            <a:extLst>
              <a:ext uri="{FF2B5EF4-FFF2-40B4-BE49-F238E27FC236}">
                <a16:creationId xmlns:a16="http://schemas.microsoft.com/office/drawing/2014/main" id="{96A7B9F2-7CAF-DC98-3D07-C2C9E1234E4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87BAC27C-033A-CF20-ED99-F95D40F067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0CE762E-37F3-3142-8E1D-35F3309C0559}" type="slidenum">
              <a:rPr lang="en-GB" altLang="en-US" sz="1200"/>
              <a:pPr eaLnBrk="1" hangingPunct="1"/>
              <a:t>11</a:t>
            </a:fld>
            <a:endParaRPr lang="en-GB" altLang="en-US" sz="1200"/>
          </a:p>
        </p:txBody>
      </p:sp>
      <p:sp>
        <p:nvSpPr>
          <p:cNvPr id="34819" name="Rectangle 7">
            <a:extLst>
              <a:ext uri="{FF2B5EF4-FFF2-40B4-BE49-F238E27FC236}">
                <a16:creationId xmlns:a16="http://schemas.microsoft.com/office/drawing/2014/main" id="{5BD3579C-4E73-339A-0B68-93B62E1556B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BE80CB2-1FD2-3B4A-8332-8DA95D201FF0}" type="slidenum">
              <a:rPr lang="en-US" altLang="en-US" sz="1200">
                <a:latin typeface="Times" pitchFamily="2" charset="0"/>
              </a:rPr>
              <a:pPr algn="r"/>
              <a:t>11</a:t>
            </a:fld>
            <a:endParaRPr lang="en-US" altLang="en-US" sz="1200">
              <a:latin typeface="Times" pitchFamily="2" charset="0"/>
            </a:endParaRPr>
          </a:p>
        </p:txBody>
      </p:sp>
      <p:sp>
        <p:nvSpPr>
          <p:cNvPr id="34820" name="Rectangle 2">
            <a:extLst>
              <a:ext uri="{FF2B5EF4-FFF2-40B4-BE49-F238E27FC236}">
                <a16:creationId xmlns:a16="http://schemas.microsoft.com/office/drawing/2014/main" id="{8FB9F8C9-232C-C26E-EFB5-13E0559996D7}"/>
              </a:ext>
            </a:extLst>
          </p:cNvPr>
          <p:cNvSpPr>
            <a:spLocks noChangeArrowheads="1" noTextEdit="1"/>
          </p:cNvSpPr>
          <p:nvPr>
            <p:ph type="sldImg"/>
          </p:nvPr>
        </p:nvSpPr>
        <p:spPr>
          <a:ln/>
        </p:spPr>
      </p:sp>
      <p:sp>
        <p:nvSpPr>
          <p:cNvPr id="34821" name="Rectangle 3">
            <a:extLst>
              <a:ext uri="{FF2B5EF4-FFF2-40B4-BE49-F238E27FC236}">
                <a16:creationId xmlns:a16="http://schemas.microsoft.com/office/drawing/2014/main" id="{A7122B73-3723-B08C-9C81-2747D14E850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90B77CB0-B4CF-9BF9-0DBD-6AFE72FD7E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4FF0EFF-BC08-0142-8FDF-2B8A5E6BE6D6}" type="slidenum">
              <a:rPr lang="en-GB" altLang="en-US" sz="1200"/>
              <a:pPr eaLnBrk="1" hangingPunct="1"/>
              <a:t>12</a:t>
            </a:fld>
            <a:endParaRPr lang="en-GB" altLang="en-US" sz="1200"/>
          </a:p>
        </p:txBody>
      </p:sp>
      <p:sp>
        <p:nvSpPr>
          <p:cNvPr id="36867" name="Rectangle 7">
            <a:extLst>
              <a:ext uri="{FF2B5EF4-FFF2-40B4-BE49-F238E27FC236}">
                <a16:creationId xmlns:a16="http://schemas.microsoft.com/office/drawing/2014/main" id="{84DEFF62-021F-55BD-FF7A-6FD7952FD52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2CF2E22-FEE5-6D47-A919-CE7C56A54D49}" type="slidenum">
              <a:rPr lang="en-US" altLang="en-US" sz="1200">
                <a:latin typeface="Times" pitchFamily="2" charset="0"/>
              </a:rPr>
              <a:pPr algn="r"/>
              <a:t>12</a:t>
            </a:fld>
            <a:endParaRPr lang="en-US" altLang="en-US" sz="1200">
              <a:latin typeface="Times" pitchFamily="2" charset="0"/>
            </a:endParaRPr>
          </a:p>
        </p:txBody>
      </p:sp>
      <p:sp>
        <p:nvSpPr>
          <p:cNvPr id="36868" name="Rectangle 2">
            <a:extLst>
              <a:ext uri="{FF2B5EF4-FFF2-40B4-BE49-F238E27FC236}">
                <a16:creationId xmlns:a16="http://schemas.microsoft.com/office/drawing/2014/main" id="{6CF82556-31BF-D771-886E-5CF055CAA33D}"/>
              </a:ext>
            </a:extLst>
          </p:cNvPr>
          <p:cNvSpPr>
            <a:spLocks noChangeArrowheads="1" noTextEdit="1"/>
          </p:cNvSpPr>
          <p:nvPr>
            <p:ph type="sldImg"/>
          </p:nvPr>
        </p:nvSpPr>
        <p:spPr>
          <a:ln/>
        </p:spPr>
      </p:sp>
      <p:sp>
        <p:nvSpPr>
          <p:cNvPr id="36869" name="Rectangle 3">
            <a:extLst>
              <a:ext uri="{FF2B5EF4-FFF2-40B4-BE49-F238E27FC236}">
                <a16:creationId xmlns:a16="http://schemas.microsoft.com/office/drawing/2014/main" id="{057B1C84-3180-C132-22AD-F1B7869034B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001E5062-6DA9-9A5A-3ED8-0DD15EC9D9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23A0823-77BD-4F4E-8ED3-C554A3FF7364}" type="slidenum">
              <a:rPr lang="en-GB" altLang="en-US" sz="1200"/>
              <a:pPr eaLnBrk="1" hangingPunct="1"/>
              <a:t>13</a:t>
            </a:fld>
            <a:endParaRPr lang="en-GB" altLang="en-US" sz="1200"/>
          </a:p>
        </p:txBody>
      </p:sp>
      <p:sp>
        <p:nvSpPr>
          <p:cNvPr id="38915" name="Rectangle 7">
            <a:extLst>
              <a:ext uri="{FF2B5EF4-FFF2-40B4-BE49-F238E27FC236}">
                <a16:creationId xmlns:a16="http://schemas.microsoft.com/office/drawing/2014/main" id="{895A16D2-C861-CCDB-D774-74013E86BAA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73A6AD8-CCC2-A948-AA73-315051A25C14}" type="slidenum">
              <a:rPr lang="en-US" altLang="en-US" sz="1200">
                <a:latin typeface="Times" pitchFamily="2" charset="0"/>
              </a:rPr>
              <a:pPr algn="r"/>
              <a:t>13</a:t>
            </a:fld>
            <a:endParaRPr lang="en-US" altLang="en-US" sz="1200">
              <a:latin typeface="Times" pitchFamily="2" charset="0"/>
            </a:endParaRPr>
          </a:p>
        </p:txBody>
      </p:sp>
      <p:sp>
        <p:nvSpPr>
          <p:cNvPr id="38916" name="Rectangle 2">
            <a:extLst>
              <a:ext uri="{FF2B5EF4-FFF2-40B4-BE49-F238E27FC236}">
                <a16:creationId xmlns:a16="http://schemas.microsoft.com/office/drawing/2014/main" id="{1D35E54C-44DC-82D4-214C-1B2C06781156}"/>
              </a:ext>
            </a:extLst>
          </p:cNvPr>
          <p:cNvSpPr>
            <a:spLocks noChangeArrowheads="1" noTextEdit="1"/>
          </p:cNvSpPr>
          <p:nvPr>
            <p:ph type="sldImg"/>
          </p:nvPr>
        </p:nvSpPr>
        <p:spPr>
          <a:ln/>
        </p:spPr>
      </p:sp>
      <p:sp>
        <p:nvSpPr>
          <p:cNvPr id="38917" name="Rectangle 3">
            <a:extLst>
              <a:ext uri="{FF2B5EF4-FFF2-40B4-BE49-F238E27FC236}">
                <a16:creationId xmlns:a16="http://schemas.microsoft.com/office/drawing/2014/main" id="{0DA3F86F-13EF-273F-AA46-34EE662A000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94D43CCB-D9EB-DFE8-5F93-DBD3A3E1E8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43A7593-DCD4-0B42-AB00-DAEDE2A7D553}" type="slidenum">
              <a:rPr lang="en-GB" altLang="en-US" sz="1200"/>
              <a:pPr eaLnBrk="1" hangingPunct="1"/>
              <a:t>14</a:t>
            </a:fld>
            <a:endParaRPr lang="en-GB" altLang="en-US" sz="1200"/>
          </a:p>
        </p:txBody>
      </p:sp>
      <p:sp>
        <p:nvSpPr>
          <p:cNvPr id="40963" name="Rectangle 7">
            <a:extLst>
              <a:ext uri="{FF2B5EF4-FFF2-40B4-BE49-F238E27FC236}">
                <a16:creationId xmlns:a16="http://schemas.microsoft.com/office/drawing/2014/main" id="{23F27141-C0C4-3150-44D6-C71C9DEBDF8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0C9340F-CDF3-0C4E-B675-487D91DB9EAF}" type="slidenum">
              <a:rPr lang="en-US" altLang="en-US" sz="1200">
                <a:latin typeface="Times" pitchFamily="2" charset="0"/>
              </a:rPr>
              <a:pPr algn="r"/>
              <a:t>14</a:t>
            </a:fld>
            <a:endParaRPr lang="en-US" altLang="en-US" sz="1200">
              <a:latin typeface="Times" pitchFamily="2" charset="0"/>
            </a:endParaRPr>
          </a:p>
        </p:txBody>
      </p:sp>
      <p:sp>
        <p:nvSpPr>
          <p:cNvPr id="40964" name="Rectangle 2">
            <a:extLst>
              <a:ext uri="{FF2B5EF4-FFF2-40B4-BE49-F238E27FC236}">
                <a16:creationId xmlns:a16="http://schemas.microsoft.com/office/drawing/2014/main" id="{74FD1186-C2B1-D7E0-DF5B-EFD5232EA7F8}"/>
              </a:ext>
            </a:extLst>
          </p:cNvPr>
          <p:cNvSpPr>
            <a:spLocks noChangeArrowheads="1" noTextEdit="1"/>
          </p:cNvSpPr>
          <p:nvPr>
            <p:ph type="sldImg"/>
          </p:nvPr>
        </p:nvSpPr>
        <p:spPr>
          <a:ln/>
        </p:spPr>
      </p:sp>
      <p:sp>
        <p:nvSpPr>
          <p:cNvPr id="40965" name="Rectangle 3">
            <a:extLst>
              <a:ext uri="{FF2B5EF4-FFF2-40B4-BE49-F238E27FC236}">
                <a16:creationId xmlns:a16="http://schemas.microsoft.com/office/drawing/2014/main" id="{6CBD1031-FD34-02BB-4221-31D9F6B4533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4B9A3BBC-1338-CA3A-04E7-A93A13D257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A60035B-0EA8-1743-B781-D6C9C7A94D40}" type="slidenum">
              <a:rPr lang="en-GB" altLang="en-US" sz="1200"/>
              <a:pPr eaLnBrk="1" hangingPunct="1"/>
              <a:t>15</a:t>
            </a:fld>
            <a:endParaRPr lang="en-GB" altLang="en-US" sz="1200"/>
          </a:p>
        </p:txBody>
      </p:sp>
      <p:sp>
        <p:nvSpPr>
          <p:cNvPr id="43011" name="Rectangle 7">
            <a:extLst>
              <a:ext uri="{FF2B5EF4-FFF2-40B4-BE49-F238E27FC236}">
                <a16:creationId xmlns:a16="http://schemas.microsoft.com/office/drawing/2014/main" id="{36BAE57D-40EC-E783-E403-D61A8D3E934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1E7F95B-FEC9-8640-B125-CE4D0024EAA8}" type="slidenum">
              <a:rPr lang="en-US" altLang="en-US" sz="1200">
                <a:latin typeface="Times" pitchFamily="2" charset="0"/>
              </a:rPr>
              <a:pPr algn="r"/>
              <a:t>15</a:t>
            </a:fld>
            <a:endParaRPr lang="en-US" altLang="en-US" sz="1200">
              <a:latin typeface="Times" pitchFamily="2" charset="0"/>
            </a:endParaRPr>
          </a:p>
        </p:txBody>
      </p:sp>
      <p:sp>
        <p:nvSpPr>
          <p:cNvPr id="43012" name="Rectangle 2">
            <a:extLst>
              <a:ext uri="{FF2B5EF4-FFF2-40B4-BE49-F238E27FC236}">
                <a16:creationId xmlns:a16="http://schemas.microsoft.com/office/drawing/2014/main" id="{BB57BF9D-C086-849A-EE9D-7A5A5163620F}"/>
              </a:ext>
            </a:extLst>
          </p:cNvPr>
          <p:cNvSpPr>
            <a:spLocks noChangeArrowheads="1" noTextEdit="1"/>
          </p:cNvSpPr>
          <p:nvPr>
            <p:ph type="sldImg"/>
          </p:nvPr>
        </p:nvSpPr>
        <p:spPr>
          <a:ln/>
        </p:spPr>
      </p:sp>
      <p:sp>
        <p:nvSpPr>
          <p:cNvPr id="43013" name="Rectangle 3">
            <a:extLst>
              <a:ext uri="{FF2B5EF4-FFF2-40B4-BE49-F238E27FC236}">
                <a16:creationId xmlns:a16="http://schemas.microsoft.com/office/drawing/2014/main" id="{7CE970FE-EF02-00A7-44EA-276CA09ADEF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13D65F7-639F-CAC6-05D0-37EFC54571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C9773EA-5A78-524D-9E8E-705FA76F2AA1}" type="slidenum">
              <a:rPr lang="en-GB" altLang="en-US" sz="1200"/>
              <a:pPr eaLnBrk="1" hangingPunct="1"/>
              <a:t>16</a:t>
            </a:fld>
            <a:endParaRPr lang="en-GB" altLang="en-US" sz="1200"/>
          </a:p>
        </p:txBody>
      </p:sp>
      <p:sp>
        <p:nvSpPr>
          <p:cNvPr id="45059" name="Rectangle 7">
            <a:extLst>
              <a:ext uri="{FF2B5EF4-FFF2-40B4-BE49-F238E27FC236}">
                <a16:creationId xmlns:a16="http://schemas.microsoft.com/office/drawing/2014/main" id="{BE6B4F66-1FCA-F33F-69ED-A87DBF3749C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30FF6AB-1ADA-1C44-B62D-8D281ED9D6B3}" type="slidenum">
              <a:rPr lang="en-US" altLang="en-US" sz="1200">
                <a:latin typeface="Times" pitchFamily="2" charset="0"/>
              </a:rPr>
              <a:pPr algn="r"/>
              <a:t>16</a:t>
            </a:fld>
            <a:endParaRPr lang="en-US" altLang="en-US" sz="1200">
              <a:latin typeface="Times" pitchFamily="2" charset="0"/>
            </a:endParaRPr>
          </a:p>
        </p:txBody>
      </p:sp>
      <p:sp>
        <p:nvSpPr>
          <p:cNvPr id="45060" name="Rectangle 2">
            <a:extLst>
              <a:ext uri="{FF2B5EF4-FFF2-40B4-BE49-F238E27FC236}">
                <a16:creationId xmlns:a16="http://schemas.microsoft.com/office/drawing/2014/main" id="{D3295294-532F-2580-8B01-9007D64C826B}"/>
              </a:ext>
            </a:extLst>
          </p:cNvPr>
          <p:cNvSpPr>
            <a:spLocks noChangeArrowheads="1" noTextEdit="1"/>
          </p:cNvSpPr>
          <p:nvPr>
            <p:ph type="sldImg"/>
          </p:nvPr>
        </p:nvSpPr>
        <p:spPr>
          <a:ln/>
        </p:spPr>
      </p:sp>
      <p:sp>
        <p:nvSpPr>
          <p:cNvPr id="45061" name="Rectangle 3">
            <a:extLst>
              <a:ext uri="{FF2B5EF4-FFF2-40B4-BE49-F238E27FC236}">
                <a16:creationId xmlns:a16="http://schemas.microsoft.com/office/drawing/2014/main" id="{811A34B1-4BBC-CFCD-8D5E-7F0C5571392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14DA7E6F-524A-5362-11D5-89D4561A94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F6DC555-92ED-044A-B51E-1551D6086BF1}" type="slidenum">
              <a:rPr lang="en-GB" altLang="en-US" sz="1200"/>
              <a:pPr eaLnBrk="1" hangingPunct="1"/>
              <a:t>17</a:t>
            </a:fld>
            <a:endParaRPr lang="en-GB" altLang="en-US" sz="1200"/>
          </a:p>
        </p:txBody>
      </p:sp>
      <p:sp>
        <p:nvSpPr>
          <p:cNvPr id="47107" name="Rectangle 7">
            <a:extLst>
              <a:ext uri="{FF2B5EF4-FFF2-40B4-BE49-F238E27FC236}">
                <a16:creationId xmlns:a16="http://schemas.microsoft.com/office/drawing/2014/main" id="{8E6BA953-CC5A-71F7-9AF5-926757FE1C5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FA8B123-98B7-4148-8BF9-204EF1C41FDC}" type="slidenum">
              <a:rPr lang="en-US" altLang="en-US" sz="1200">
                <a:latin typeface="Times" pitchFamily="2" charset="0"/>
              </a:rPr>
              <a:pPr algn="r"/>
              <a:t>17</a:t>
            </a:fld>
            <a:endParaRPr lang="en-US" altLang="en-US" sz="1200">
              <a:latin typeface="Times" pitchFamily="2" charset="0"/>
            </a:endParaRPr>
          </a:p>
        </p:txBody>
      </p:sp>
      <p:sp>
        <p:nvSpPr>
          <p:cNvPr id="47108" name="Rectangle 2">
            <a:extLst>
              <a:ext uri="{FF2B5EF4-FFF2-40B4-BE49-F238E27FC236}">
                <a16:creationId xmlns:a16="http://schemas.microsoft.com/office/drawing/2014/main" id="{26D8506C-7266-538E-C0F7-12949736A6B8}"/>
              </a:ext>
            </a:extLst>
          </p:cNvPr>
          <p:cNvSpPr>
            <a:spLocks noChangeArrowheads="1" noTextEdit="1"/>
          </p:cNvSpPr>
          <p:nvPr>
            <p:ph type="sldImg"/>
          </p:nvPr>
        </p:nvSpPr>
        <p:spPr>
          <a:ln/>
        </p:spPr>
      </p:sp>
      <p:sp>
        <p:nvSpPr>
          <p:cNvPr id="47109" name="Rectangle 3">
            <a:extLst>
              <a:ext uri="{FF2B5EF4-FFF2-40B4-BE49-F238E27FC236}">
                <a16:creationId xmlns:a16="http://schemas.microsoft.com/office/drawing/2014/main" id="{D16528EB-AF20-C6B4-5B78-85738B2E422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4B4133BF-607B-1C5B-B490-5CCEAE9963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09411A3-F87B-184B-9926-6FD88E6454EF}" type="slidenum">
              <a:rPr lang="en-GB" altLang="en-US" sz="1200"/>
              <a:pPr eaLnBrk="1" hangingPunct="1"/>
              <a:t>18</a:t>
            </a:fld>
            <a:endParaRPr lang="en-GB" altLang="en-US" sz="1200"/>
          </a:p>
        </p:txBody>
      </p:sp>
      <p:sp>
        <p:nvSpPr>
          <p:cNvPr id="49155" name="Rectangle 7">
            <a:extLst>
              <a:ext uri="{FF2B5EF4-FFF2-40B4-BE49-F238E27FC236}">
                <a16:creationId xmlns:a16="http://schemas.microsoft.com/office/drawing/2014/main" id="{2DDD7C18-F253-B6B6-53E7-839813C639B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6465151-02FE-364E-85AA-FD48F87A7DD0}" type="slidenum">
              <a:rPr lang="en-US" altLang="en-US" sz="1200">
                <a:latin typeface="Times" pitchFamily="2" charset="0"/>
              </a:rPr>
              <a:pPr algn="r"/>
              <a:t>18</a:t>
            </a:fld>
            <a:endParaRPr lang="en-US" altLang="en-US" sz="1200">
              <a:latin typeface="Times" pitchFamily="2" charset="0"/>
            </a:endParaRPr>
          </a:p>
        </p:txBody>
      </p:sp>
      <p:sp>
        <p:nvSpPr>
          <p:cNvPr id="49156" name="Rectangle 2">
            <a:extLst>
              <a:ext uri="{FF2B5EF4-FFF2-40B4-BE49-F238E27FC236}">
                <a16:creationId xmlns:a16="http://schemas.microsoft.com/office/drawing/2014/main" id="{73672B52-0407-B01F-58CD-DBD66B6FCEE6}"/>
              </a:ext>
            </a:extLst>
          </p:cNvPr>
          <p:cNvSpPr>
            <a:spLocks noChangeArrowheads="1" noTextEdit="1"/>
          </p:cNvSpPr>
          <p:nvPr>
            <p:ph type="sldImg"/>
          </p:nvPr>
        </p:nvSpPr>
        <p:spPr>
          <a:ln/>
        </p:spPr>
      </p:sp>
      <p:sp>
        <p:nvSpPr>
          <p:cNvPr id="49157" name="Rectangle 3">
            <a:extLst>
              <a:ext uri="{FF2B5EF4-FFF2-40B4-BE49-F238E27FC236}">
                <a16:creationId xmlns:a16="http://schemas.microsoft.com/office/drawing/2014/main" id="{D36AB5E7-4B0F-A166-E95C-2A8C8934DA0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3E3C5018-B6D1-53A3-A299-773728EBAC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CB51B33-57D1-1049-9B4D-EC63E937FE99}" type="slidenum">
              <a:rPr lang="en-GB" altLang="en-US" sz="1200"/>
              <a:pPr eaLnBrk="1" hangingPunct="1"/>
              <a:t>19</a:t>
            </a:fld>
            <a:endParaRPr lang="en-GB" altLang="en-US" sz="1200"/>
          </a:p>
        </p:txBody>
      </p:sp>
      <p:sp>
        <p:nvSpPr>
          <p:cNvPr id="51203" name="Rectangle 7">
            <a:extLst>
              <a:ext uri="{FF2B5EF4-FFF2-40B4-BE49-F238E27FC236}">
                <a16:creationId xmlns:a16="http://schemas.microsoft.com/office/drawing/2014/main" id="{3754B561-B015-0028-FEFF-A1E27FF100E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C9890CA-3CC1-7B43-A3DD-18750AD22BC7}" type="slidenum">
              <a:rPr lang="en-US" altLang="en-US" sz="1200">
                <a:latin typeface="Times" pitchFamily="2" charset="0"/>
              </a:rPr>
              <a:pPr algn="r"/>
              <a:t>19</a:t>
            </a:fld>
            <a:endParaRPr lang="en-US" altLang="en-US" sz="1200">
              <a:latin typeface="Times" pitchFamily="2" charset="0"/>
            </a:endParaRPr>
          </a:p>
        </p:txBody>
      </p:sp>
      <p:sp>
        <p:nvSpPr>
          <p:cNvPr id="51204" name="Rectangle 2">
            <a:extLst>
              <a:ext uri="{FF2B5EF4-FFF2-40B4-BE49-F238E27FC236}">
                <a16:creationId xmlns:a16="http://schemas.microsoft.com/office/drawing/2014/main" id="{06D4BFAD-1F81-0C94-6781-E7B3312EEB3D}"/>
              </a:ext>
            </a:extLst>
          </p:cNvPr>
          <p:cNvSpPr>
            <a:spLocks noChangeArrowheads="1" noTextEdit="1"/>
          </p:cNvSpPr>
          <p:nvPr>
            <p:ph type="sldImg"/>
          </p:nvPr>
        </p:nvSpPr>
        <p:spPr>
          <a:ln/>
        </p:spPr>
      </p:sp>
      <p:sp>
        <p:nvSpPr>
          <p:cNvPr id="51205" name="Rectangle 3">
            <a:extLst>
              <a:ext uri="{FF2B5EF4-FFF2-40B4-BE49-F238E27FC236}">
                <a16:creationId xmlns:a16="http://schemas.microsoft.com/office/drawing/2014/main" id="{1E8BAB31-E281-9AA3-1B2F-F96D1D35EF9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2BEAD74-BF58-363B-ED9F-53785524C6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062751D-FFE5-A549-A7FF-D839E6F6F9E3}" type="slidenum">
              <a:rPr lang="en-GB" altLang="en-US" sz="1200"/>
              <a:pPr eaLnBrk="1" hangingPunct="1"/>
              <a:t>20</a:t>
            </a:fld>
            <a:endParaRPr lang="en-GB" altLang="en-US" sz="1200"/>
          </a:p>
        </p:txBody>
      </p:sp>
      <p:sp>
        <p:nvSpPr>
          <p:cNvPr id="53251" name="Rectangle 7">
            <a:extLst>
              <a:ext uri="{FF2B5EF4-FFF2-40B4-BE49-F238E27FC236}">
                <a16:creationId xmlns:a16="http://schemas.microsoft.com/office/drawing/2014/main" id="{833F3F30-4C44-2C64-3E48-92717D6913F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04EF402-F12D-8243-8BBF-244FD77E6759}" type="slidenum">
              <a:rPr lang="en-US" altLang="en-US" sz="1200">
                <a:latin typeface="Times" pitchFamily="2" charset="0"/>
              </a:rPr>
              <a:pPr algn="r"/>
              <a:t>20</a:t>
            </a:fld>
            <a:endParaRPr lang="en-US" altLang="en-US" sz="1200">
              <a:latin typeface="Times" pitchFamily="2" charset="0"/>
            </a:endParaRPr>
          </a:p>
        </p:txBody>
      </p:sp>
      <p:sp>
        <p:nvSpPr>
          <p:cNvPr id="53252" name="Rectangle 2">
            <a:extLst>
              <a:ext uri="{FF2B5EF4-FFF2-40B4-BE49-F238E27FC236}">
                <a16:creationId xmlns:a16="http://schemas.microsoft.com/office/drawing/2014/main" id="{7676A27C-BC83-F8D8-5B0B-3327DFEBD7CC}"/>
              </a:ext>
            </a:extLst>
          </p:cNvPr>
          <p:cNvSpPr>
            <a:spLocks noChangeArrowheads="1" noTextEdit="1"/>
          </p:cNvSpPr>
          <p:nvPr>
            <p:ph type="sldImg"/>
          </p:nvPr>
        </p:nvSpPr>
        <p:spPr>
          <a:ln/>
        </p:spPr>
      </p:sp>
      <p:sp>
        <p:nvSpPr>
          <p:cNvPr id="53253" name="Rectangle 3">
            <a:extLst>
              <a:ext uri="{FF2B5EF4-FFF2-40B4-BE49-F238E27FC236}">
                <a16:creationId xmlns:a16="http://schemas.microsoft.com/office/drawing/2014/main" id="{B62A99A6-775C-437B-8C4A-F78D2DA61CF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69C01753-1CCD-FDF3-12DB-6790E4A554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C656C93-2C76-9945-81B3-0733B08E59B0}" type="slidenum">
              <a:rPr lang="en-GB" altLang="en-US" sz="1200"/>
              <a:pPr eaLnBrk="1" hangingPunct="1"/>
              <a:t>3</a:t>
            </a:fld>
            <a:endParaRPr lang="en-GB" altLang="en-US" sz="1200"/>
          </a:p>
        </p:txBody>
      </p:sp>
      <p:sp>
        <p:nvSpPr>
          <p:cNvPr id="18435" name="Rectangle 7">
            <a:extLst>
              <a:ext uri="{FF2B5EF4-FFF2-40B4-BE49-F238E27FC236}">
                <a16:creationId xmlns:a16="http://schemas.microsoft.com/office/drawing/2014/main" id="{8084333C-5ABA-AB97-244A-4487593FFEB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698D441-A053-984C-8C18-C5274B05854D}" type="slidenum">
              <a:rPr lang="en-US" altLang="en-US" sz="1200">
                <a:latin typeface="Times" pitchFamily="2" charset="0"/>
              </a:rPr>
              <a:pPr algn="r"/>
              <a:t>3</a:t>
            </a:fld>
            <a:endParaRPr lang="en-US" altLang="en-US" sz="1200">
              <a:latin typeface="Times" pitchFamily="2" charset="0"/>
            </a:endParaRPr>
          </a:p>
        </p:txBody>
      </p:sp>
      <p:sp>
        <p:nvSpPr>
          <p:cNvPr id="18436" name="Rectangle 2">
            <a:extLst>
              <a:ext uri="{FF2B5EF4-FFF2-40B4-BE49-F238E27FC236}">
                <a16:creationId xmlns:a16="http://schemas.microsoft.com/office/drawing/2014/main" id="{F5D8477F-F7E0-A5C5-1811-9EA5BC2492E0}"/>
              </a:ext>
            </a:extLst>
          </p:cNvPr>
          <p:cNvSpPr>
            <a:spLocks noChangeArrowheads="1" noTextEdit="1"/>
          </p:cNvSpPr>
          <p:nvPr>
            <p:ph type="sldImg"/>
          </p:nvPr>
        </p:nvSpPr>
        <p:spPr>
          <a:ln/>
        </p:spPr>
      </p:sp>
      <p:sp>
        <p:nvSpPr>
          <p:cNvPr id="18437" name="Rectangle 3">
            <a:extLst>
              <a:ext uri="{FF2B5EF4-FFF2-40B4-BE49-F238E27FC236}">
                <a16:creationId xmlns:a16="http://schemas.microsoft.com/office/drawing/2014/main" id="{0F70099C-CBD1-6EF3-C13D-B85574A764B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7E7162AA-3074-B472-1889-D28E3E304C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7DC4B50-13CF-114B-80D8-A4FD3F90C525}" type="slidenum">
              <a:rPr lang="en-GB" altLang="en-US" sz="1200"/>
              <a:pPr eaLnBrk="1" hangingPunct="1"/>
              <a:t>21</a:t>
            </a:fld>
            <a:endParaRPr lang="en-GB" altLang="en-US" sz="1200"/>
          </a:p>
        </p:txBody>
      </p:sp>
      <p:sp>
        <p:nvSpPr>
          <p:cNvPr id="55299" name="Rectangle 7">
            <a:extLst>
              <a:ext uri="{FF2B5EF4-FFF2-40B4-BE49-F238E27FC236}">
                <a16:creationId xmlns:a16="http://schemas.microsoft.com/office/drawing/2014/main" id="{27DFCCA4-122E-266D-F5AE-2AFF7DA8A59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734789D-B0A3-CC43-881B-E381BE34D879}" type="slidenum">
              <a:rPr lang="en-US" altLang="en-US" sz="1200">
                <a:latin typeface="Times" pitchFamily="2" charset="0"/>
              </a:rPr>
              <a:pPr algn="r"/>
              <a:t>21</a:t>
            </a:fld>
            <a:endParaRPr lang="en-US" altLang="en-US" sz="1200">
              <a:latin typeface="Times" pitchFamily="2" charset="0"/>
            </a:endParaRPr>
          </a:p>
        </p:txBody>
      </p:sp>
      <p:sp>
        <p:nvSpPr>
          <p:cNvPr id="55300" name="Rectangle 2">
            <a:extLst>
              <a:ext uri="{FF2B5EF4-FFF2-40B4-BE49-F238E27FC236}">
                <a16:creationId xmlns:a16="http://schemas.microsoft.com/office/drawing/2014/main" id="{872B7113-9D85-CDF2-1073-3D8D30BC0F7F}"/>
              </a:ext>
            </a:extLst>
          </p:cNvPr>
          <p:cNvSpPr>
            <a:spLocks noChangeArrowheads="1" noTextEdit="1"/>
          </p:cNvSpPr>
          <p:nvPr>
            <p:ph type="sldImg"/>
          </p:nvPr>
        </p:nvSpPr>
        <p:spPr>
          <a:ln/>
        </p:spPr>
      </p:sp>
      <p:sp>
        <p:nvSpPr>
          <p:cNvPr id="55301" name="Rectangle 3">
            <a:extLst>
              <a:ext uri="{FF2B5EF4-FFF2-40B4-BE49-F238E27FC236}">
                <a16:creationId xmlns:a16="http://schemas.microsoft.com/office/drawing/2014/main" id="{06D643E6-9022-5576-CBAE-79A3853F351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C172F35-33BB-9694-D78E-286903694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9E328ED-D8AE-C342-8463-6470765432B3}" type="slidenum">
              <a:rPr lang="en-GB" altLang="en-US" sz="1200"/>
              <a:pPr eaLnBrk="1" hangingPunct="1"/>
              <a:t>22</a:t>
            </a:fld>
            <a:endParaRPr lang="en-GB" altLang="en-US" sz="1200"/>
          </a:p>
        </p:txBody>
      </p:sp>
      <p:sp>
        <p:nvSpPr>
          <p:cNvPr id="57347" name="Rectangle 7">
            <a:extLst>
              <a:ext uri="{FF2B5EF4-FFF2-40B4-BE49-F238E27FC236}">
                <a16:creationId xmlns:a16="http://schemas.microsoft.com/office/drawing/2014/main" id="{16582E67-79D8-148A-BEBB-D640CF0A2DE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0F1CDAD-9117-FC4B-B3E0-468FDC52FF84}" type="slidenum">
              <a:rPr lang="en-US" altLang="en-US" sz="1200">
                <a:latin typeface="Times" pitchFamily="2" charset="0"/>
              </a:rPr>
              <a:pPr algn="r"/>
              <a:t>22</a:t>
            </a:fld>
            <a:endParaRPr lang="en-US" altLang="en-US" sz="1200">
              <a:latin typeface="Times" pitchFamily="2" charset="0"/>
            </a:endParaRPr>
          </a:p>
        </p:txBody>
      </p:sp>
      <p:sp>
        <p:nvSpPr>
          <p:cNvPr id="57348" name="Rectangle 2">
            <a:extLst>
              <a:ext uri="{FF2B5EF4-FFF2-40B4-BE49-F238E27FC236}">
                <a16:creationId xmlns:a16="http://schemas.microsoft.com/office/drawing/2014/main" id="{A90D4472-AF23-AF88-B4CD-314634799C13}"/>
              </a:ext>
            </a:extLst>
          </p:cNvPr>
          <p:cNvSpPr>
            <a:spLocks noChangeArrowheads="1" noTextEdit="1"/>
          </p:cNvSpPr>
          <p:nvPr>
            <p:ph type="sldImg"/>
          </p:nvPr>
        </p:nvSpPr>
        <p:spPr>
          <a:ln/>
        </p:spPr>
      </p:sp>
      <p:sp>
        <p:nvSpPr>
          <p:cNvPr id="57349" name="Rectangle 3">
            <a:extLst>
              <a:ext uri="{FF2B5EF4-FFF2-40B4-BE49-F238E27FC236}">
                <a16:creationId xmlns:a16="http://schemas.microsoft.com/office/drawing/2014/main" id="{249C9225-FB89-F36B-E8D7-CB0B4444D22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This use of positive rewarding and sulking can be a powerful means of persuasion, given that children often become emotionally attached to their virtual pets, especially when they start to care for them.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EBB456F-8A0C-5318-4A74-C6579A244A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43002AD-4215-3542-A01E-21022BFE67FC}" type="slidenum">
              <a:rPr lang="en-GB" altLang="en-US" sz="1200"/>
              <a:pPr eaLnBrk="1" hangingPunct="1"/>
              <a:t>23</a:t>
            </a:fld>
            <a:endParaRPr lang="en-GB" altLang="en-US" sz="1200"/>
          </a:p>
        </p:txBody>
      </p:sp>
      <p:sp>
        <p:nvSpPr>
          <p:cNvPr id="59395" name="Rectangle 7">
            <a:extLst>
              <a:ext uri="{FF2B5EF4-FFF2-40B4-BE49-F238E27FC236}">
                <a16:creationId xmlns:a16="http://schemas.microsoft.com/office/drawing/2014/main" id="{584D3860-C925-B982-A566-E25174A1EF4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EFFE1EC-DCE1-7D46-9025-B13299C290D2}" type="slidenum">
              <a:rPr lang="en-US" altLang="en-US" sz="1200">
                <a:latin typeface="Times" pitchFamily="2" charset="0"/>
              </a:rPr>
              <a:pPr algn="r"/>
              <a:t>23</a:t>
            </a:fld>
            <a:endParaRPr lang="en-US" altLang="en-US" sz="1200">
              <a:latin typeface="Times" pitchFamily="2" charset="0"/>
            </a:endParaRPr>
          </a:p>
        </p:txBody>
      </p:sp>
      <p:sp>
        <p:nvSpPr>
          <p:cNvPr id="59396" name="Rectangle 2">
            <a:extLst>
              <a:ext uri="{FF2B5EF4-FFF2-40B4-BE49-F238E27FC236}">
                <a16:creationId xmlns:a16="http://schemas.microsoft.com/office/drawing/2014/main" id="{894DF37A-B716-E755-2A97-8CBF007C230D}"/>
              </a:ext>
            </a:extLst>
          </p:cNvPr>
          <p:cNvSpPr>
            <a:spLocks noChangeArrowheads="1" noTextEdit="1"/>
          </p:cNvSpPr>
          <p:nvPr>
            <p:ph type="sldImg"/>
          </p:nvPr>
        </p:nvSpPr>
        <p:spPr>
          <a:ln/>
        </p:spPr>
      </p:sp>
      <p:sp>
        <p:nvSpPr>
          <p:cNvPr id="59397" name="Rectangle 3">
            <a:extLst>
              <a:ext uri="{FF2B5EF4-FFF2-40B4-BE49-F238E27FC236}">
                <a16:creationId xmlns:a16="http://schemas.microsoft.com/office/drawing/2014/main" id="{841C4D05-D9B9-37FF-81EC-D0500CD8FCF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747FA3E9-5C5E-D3D5-821B-DA479A8331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A376F1C-D644-A341-B30D-7C3462AD5720}" type="slidenum">
              <a:rPr lang="en-GB" altLang="en-US" sz="1200"/>
              <a:pPr eaLnBrk="1" hangingPunct="1"/>
              <a:t>24</a:t>
            </a:fld>
            <a:endParaRPr lang="en-GB" altLang="en-US" sz="1200"/>
          </a:p>
        </p:txBody>
      </p:sp>
      <p:sp>
        <p:nvSpPr>
          <p:cNvPr id="61443" name="Slide Image Placeholder 1">
            <a:extLst>
              <a:ext uri="{FF2B5EF4-FFF2-40B4-BE49-F238E27FC236}">
                <a16:creationId xmlns:a16="http://schemas.microsoft.com/office/drawing/2014/main" id="{BF47C10E-CC96-C425-1977-50CE6E50AF35}"/>
              </a:ext>
            </a:extLst>
          </p:cNvPr>
          <p:cNvSpPr>
            <a:spLocks noGrp="1" noRot="1" noChangeAspect="1" noTextEdit="1"/>
          </p:cNvSpPr>
          <p:nvPr>
            <p:ph type="sldImg"/>
          </p:nvPr>
        </p:nvSpPr>
        <p:spPr>
          <a:ln/>
        </p:spPr>
      </p:sp>
      <p:sp>
        <p:nvSpPr>
          <p:cNvPr id="61444" name="Notes Placeholder 2">
            <a:extLst>
              <a:ext uri="{FF2B5EF4-FFF2-40B4-BE49-F238E27FC236}">
                <a16:creationId xmlns:a16="http://schemas.microsoft.com/office/drawing/2014/main" id="{4AAB43F6-36E3-DA8E-EB41-76E5C40A9C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en-US" sz="1100">
                <a:latin typeface="Arial" panose="020B0604020202020204" pitchFamily="34" charset="0"/>
              </a:rPr>
              <a:t>The photo on the left in Figure 5.12 is of a banner placed in downtown LA, in an attempt to encourage the general public to take the stairs instead of the elevator, asking people to climb stairs on a certain day. The two photos on the right are of ambient displays (see also chapter 2) designed to do the same thing but using more subtle and interactive methods: (i) lights that twinkled when people approach them, intended to lure them to take the stairs and (ii) Clouds of different colored spheres that move up and down depending on how many people have taken the stairs or the elevator for a given period of time (grey represents elevator). The higher the orange cloud is relative to the grey one the more people taking the stairs than the elevator (Rogers </a:t>
            </a:r>
            <a:r>
              <a:rPr lang="en-GB" altLang="en-US" sz="1100" i="1">
                <a:latin typeface="Arial" panose="020B0604020202020204" pitchFamily="34" charset="0"/>
              </a:rPr>
              <a:t>et al</a:t>
            </a:r>
            <a:r>
              <a:rPr lang="en-GB" altLang="en-US" sz="1100">
                <a:latin typeface="Arial" panose="020B0604020202020204" pitchFamily="34" charset="0"/>
              </a:rPr>
              <a:t>, 2010). Which representation do you think is the most effective?</a:t>
            </a:r>
          </a:p>
          <a:p>
            <a:pPr eaLnBrk="1" hangingPunct="1">
              <a:lnSpc>
                <a:spcPct val="90000"/>
              </a:lnSpc>
            </a:pPr>
            <a:r>
              <a:rPr lang="en-GB" altLang="en-US" sz="1100">
                <a:latin typeface="Arial" panose="020B0604020202020204" pitchFamily="34" charset="0"/>
              </a:rPr>
              <a:t>Comment</a:t>
            </a:r>
          </a:p>
          <a:p>
            <a:pPr eaLnBrk="1" hangingPunct="1">
              <a:lnSpc>
                <a:spcPct val="90000"/>
              </a:lnSpc>
            </a:pPr>
            <a:r>
              <a:rPr lang="en-GB" altLang="en-US" sz="1100">
                <a:latin typeface="Arial" panose="020B0604020202020204" pitchFamily="34" charset="0"/>
              </a:rPr>
              <a:t>The banner on the left uses a striking slogan that metaphorically points a finger at you. Some people might find this amusing or a challenge. Others, however, are likely to find it offensive and even insulting and ignore it. The extent to which it will change behavior is debatable. In contrast, the ambient displays shown in the other images are meant to be much more subtle and aesthetic. They are assumed to work by raising people’s awareness of a behavior that they normally overlook or try not to think about and to nudge them at the point of decision-making (Thaler and Sunstein, 2008). An in the wild study was conducted when they were embedded in a building showed a significant increase in stair taking. Interestingly, the majority of people, when asked, were not aware of changing their behavior in response to noticing them. This suggests that ambient displays can influence at an unconscious level, and they can be used to encourage people to adhere to certain kinds of desired behaviors, where there is a choice, such as washing hands or not, eating healthy or unhealthy snacks, taking one route or another through a building, switching off the lights or leaving them on. </a:t>
            </a:r>
          </a:p>
        </p:txBody>
      </p:sp>
      <p:sp>
        <p:nvSpPr>
          <p:cNvPr id="61445" name="Slide Number Placeholder 3">
            <a:extLst>
              <a:ext uri="{FF2B5EF4-FFF2-40B4-BE49-F238E27FC236}">
                <a16:creationId xmlns:a16="http://schemas.microsoft.com/office/drawing/2014/main" id="{883B6D9B-0923-4CE5-FFA7-618D4BD44839}"/>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5008F6B-EB67-C44C-822C-26AC3BEDEFEA}" type="slidenum">
              <a:rPr lang="en-US" altLang="en-US" sz="1200">
                <a:latin typeface="Times" pitchFamily="2" charset="0"/>
              </a:rPr>
              <a:pPr algn="r"/>
              <a:t>24</a:t>
            </a:fld>
            <a:endParaRPr lang="en-US" altLang="en-US" sz="1200">
              <a:latin typeface="Times" pitchFamily="2"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A9EE64B-95D8-5C56-8A8E-CEC3508A63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6870417-3500-9E41-AFD9-041886F0D095}" type="slidenum">
              <a:rPr lang="en-GB" altLang="en-US" sz="1200"/>
              <a:pPr eaLnBrk="1" hangingPunct="1"/>
              <a:t>25</a:t>
            </a:fld>
            <a:endParaRPr lang="en-GB" altLang="en-US" sz="1200"/>
          </a:p>
        </p:txBody>
      </p:sp>
      <p:sp>
        <p:nvSpPr>
          <p:cNvPr id="63491" name="Slide Image Placeholder 1">
            <a:extLst>
              <a:ext uri="{FF2B5EF4-FFF2-40B4-BE49-F238E27FC236}">
                <a16:creationId xmlns:a16="http://schemas.microsoft.com/office/drawing/2014/main" id="{64D4AFAA-60A0-18DA-F48A-E624D119538B}"/>
              </a:ext>
            </a:extLst>
          </p:cNvPr>
          <p:cNvSpPr>
            <a:spLocks noGrp="1" noRot="1" noChangeAspect="1" noTextEdit="1"/>
          </p:cNvSpPr>
          <p:nvPr>
            <p:ph type="sldImg"/>
          </p:nvPr>
        </p:nvSpPr>
        <p:spPr>
          <a:ln/>
        </p:spPr>
      </p:sp>
      <p:sp>
        <p:nvSpPr>
          <p:cNvPr id="63492" name="Notes Placeholder 2">
            <a:extLst>
              <a:ext uri="{FF2B5EF4-FFF2-40B4-BE49-F238E27FC236}">
                <a16:creationId xmlns:a16="http://schemas.microsoft.com/office/drawing/2014/main" id="{BDD3DE6B-5E08-6C69-FCA3-6BAFC18052FB}"/>
              </a:ext>
            </a:extLst>
          </p:cNvPr>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The global concern about climate change has led a number of HCI researchers to design and evaluate various energy sensing devices that display real-time feedback. A goal is to find ways of helping people reduce their energy consumption (and is part of a larger research agenda called sustainable HCI, Mankoff et al, 2008; DiSalvo et al, 2010). A focus is on persuading people to change their everyday habits with respect to environmental concerns, such as reducing their own carbon footprint, their community’s (e.g. school, workplace) or an even larger organization’s (e.g. street, town, country). Two well-known products are the Power Aware Cord and the Waatson. The Power-Aware Cord consists of an electrical power strip in which the cord is designed to visualize the energy rather than hiding it. Increase and decrease in use is conveyed through showing glowing pulses, flow, and intensity of light. The Waatson (now a commercial product available in many countries) measures in watts or cost how much electricity someone is using in their home at any moment. This is conveyed in LEDS on the top-side. On the underside are coloured lights; when they glow blue it shows you are using less than normal; when it changes to purple it indicates that your usage is average, and when it is red it indicates you are using more than usual.</a:t>
            </a:r>
          </a:p>
          <a:p>
            <a:pPr eaLnBrk="1" hangingPunct="1"/>
            <a:endParaRPr lang="en-GB" altLang="en-US">
              <a:latin typeface="Arial" panose="020B0604020202020204" pitchFamily="34" charset="0"/>
            </a:endParaRPr>
          </a:p>
        </p:txBody>
      </p:sp>
      <p:sp>
        <p:nvSpPr>
          <p:cNvPr id="63493" name="Slide Number Placeholder 3">
            <a:extLst>
              <a:ext uri="{FF2B5EF4-FFF2-40B4-BE49-F238E27FC236}">
                <a16:creationId xmlns:a16="http://schemas.microsoft.com/office/drawing/2014/main" id="{B68AB78F-CF6C-F267-545F-156C7375C0C3}"/>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70DA5ED-CE34-5B4B-99DF-914E84495954}" type="slidenum">
              <a:rPr lang="en-US" altLang="en-US" sz="1200">
                <a:latin typeface="Times" pitchFamily="2" charset="0"/>
              </a:rPr>
              <a:pPr algn="r"/>
              <a:t>25</a:t>
            </a:fld>
            <a:endParaRPr lang="en-US" altLang="en-US" sz="1200">
              <a:latin typeface="Times" pitchFamily="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752CB503-3D54-B715-6ACA-AC822BDC50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E9C256F-3E6D-D44D-8033-1427217FADB7}" type="slidenum">
              <a:rPr lang="en-GB" altLang="en-US" sz="1200"/>
              <a:pPr eaLnBrk="1" hangingPunct="1"/>
              <a:t>26</a:t>
            </a:fld>
            <a:endParaRPr lang="en-GB" altLang="en-US" sz="1200"/>
          </a:p>
        </p:txBody>
      </p:sp>
      <p:sp>
        <p:nvSpPr>
          <p:cNvPr id="65539" name="Rectangle 7">
            <a:extLst>
              <a:ext uri="{FF2B5EF4-FFF2-40B4-BE49-F238E27FC236}">
                <a16:creationId xmlns:a16="http://schemas.microsoft.com/office/drawing/2014/main" id="{195A6418-882A-2ABE-A381-B26B57C4670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31FCBF5-5B31-FF46-80A6-07AF3AB2EFAA}" type="slidenum">
              <a:rPr lang="en-US" altLang="en-US" sz="1200">
                <a:latin typeface="Times" pitchFamily="2" charset="0"/>
              </a:rPr>
              <a:pPr algn="r"/>
              <a:t>26</a:t>
            </a:fld>
            <a:endParaRPr lang="en-US" altLang="en-US" sz="1200">
              <a:latin typeface="Times" pitchFamily="2" charset="0"/>
            </a:endParaRPr>
          </a:p>
        </p:txBody>
      </p:sp>
      <p:sp>
        <p:nvSpPr>
          <p:cNvPr id="65540" name="Rectangle 2">
            <a:extLst>
              <a:ext uri="{FF2B5EF4-FFF2-40B4-BE49-F238E27FC236}">
                <a16:creationId xmlns:a16="http://schemas.microsoft.com/office/drawing/2014/main" id="{B77AE3D6-6778-8E45-E3A7-6E944B3A7D62}"/>
              </a:ext>
            </a:extLst>
          </p:cNvPr>
          <p:cNvSpPr>
            <a:spLocks noChangeArrowheads="1" noTextEdit="1"/>
          </p:cNvSpPr>
          <p:nvPr>
            <p:ph type="sldImg"/>
          </p:nvPr>
        </p:nvSpPr>
        <p:spPr>
          <a:ln/>
        </p:spPr>
      </p:sp>
      <p:sp>
        <p:nvSpPr>
          <p:cNvPr id="65541" name="Rectangle 3">
            <a:extLst>
              <a:ext uri="{FF2B5EF4-FFF2-40B4-BE49-F238E27FC236}">
                <a16:creationId xmlns:a16="http://schemas.microsoft.com/office/drawing/2014/main" id="{0FF6B8DC-6F45-10BE-D30C-B6A9A70B2D2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5A678D99-AC6E-69EA-317A-FE1E232125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36E3CCB-A585-6444-90EE-6B437EF7960B}" type="slidenum">
              <a:rPr lang="en-GB" altLang="en-US" sz="1200"/>
              <a:pPr eaLnBrk="1" hangingPunct="1"/>
              <a:t>27</a:t>
            </a:fld>
            <a:endParaRPr lang="en-GB" altLang="en-US" sz="1200"/>
          </a:p>
        </p:txBody>
      </p:sp>
      <p:sp>
        <p:nvSpPr>
          <p:cNvPr id="67587" name="Rectangle 7">
            <a:extLst>
              <a:ext uri="{FF2B5EF4-FFF2-40B4-BE49-F238E27FC236}">
                <a16:creationId xmlns:a16="http://schemas.microsoft.com/office/drawing/2014/main" id="{128F90C4-632F-9F6C-FC16-D9FFC280E35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B72C31C-FE63-D045-9C0C-B3865CCD77D4}" type="slidenum">
              <a:rPr lang="en-US" altLang="en-US" sz="1200">
                <a:latin typeface="Times" pitchFamily="2" charset="0"/>
              </a:rPr>
              <a:pPr algn="r"/>
              <a:t>27</a:t>
            </a:fld>
            <a:endParaRPr lang="en-US" altLang="en-US" sz="1200">
              <a:latin typeface="Times" pitchFamily="2" charset="0"/>
            </a:endParaRPr>
          </a:p>
        </p:txBody>
      </p:sp>
      <p:sp>
        <p:nvSpPr>
          <p:cNvPr id="67588" name="Rectangle 2">
            <a:extLst>
              <a:ext uri="{FF2B5EF4-FFF2-40B4-BE49-F238E27FC236}">
                <a16:creationId xmlns:a16="http://schemas.microsoft.com/office/drawing/2014/main" id="{28A0BF14-8C81-2C58-570B-9158BD33EE29}"/>
              </a:ext>
            </a:extLst>
          </p:cNvPr>
          <p:cNvSpPr>
            <a:spLocks noChangeArrowheads="1" noTextEdit="1"/>
          </p:cNvSpPr>
          <p:nvPr>
            <p:ph type="sldImg"/>
          </p:nvPr>
        </p:nvSpPr>
        <p:spPr>
          <a:ln/>
        </p:spPr>
      </p:sp>
      <p:sp>
        <p:nvSpPr>
          <p:cNvPr id="67589" name="Rectangle 3">
            <a:extLst>
              <a:ext uri="{FF2B5EF4-FFF2-40B4-BE49-F238E27FC236}">
                <a16:creationId xmlns:a16="http://schemas.microsoft.com/office/drawing/2014/main" id="{A8A0C34E-27BC-8E42-D168-9B3E77C05BA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71F20DA1-99C4-AA98-7CFB-9532950E14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3B7A7C2-7CF1-8A4A-B48A-6C0916DEE0F5}" type="slidenum">
              <a:rPr lang="en-GB" altLang="en-US" sz="1200"/>
              <a:pPr eaLnBrk="1" hangingPunct="1"/>
              <a:t>28</a:t>
            </a:fld>
            <a:endParaRPr lang="en-GB" altLang="en-US" sz="1200"/>
          </a:p>
        </p:txBody>
      </p:sp>
      <p:sp>
        <p:nvSpPr>
          <p:cNvPr id="69635" name="Rectangle 7">
            <a:extLst>
              <a:ext uri="{FF2B5EF4-FFF2-40B4-BE49-F238E27FC236}">
                <a16:creationId xmlns:a16="http://schemas.microsoft.com/office/drawing/2014/main" id="{576BDA33-FEA7-5ECA-32E8-9D56C1606FA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C8F5EE0-8E09-5245-A0BE-1389B38C0D97}" type="slidenum">
              <a:rPr lang="en-US" altLang="en-US" sz="1200">
                <a:latin typeface="Times" pitchFamily="2" charset="0"/>
              </a:rPr>
              <a:pPr algn="r"/>
              <a:t>28</a:t>
            </a:fld>
            <a:endParaRPr lang="en-US" altLang="en-US" sz="1200">
              <a:latin typeface="Times" pitchFamily="2" charset="0"/>
            </a:endParaRPr>
          </a:p>
        </p:txBody>
      </p:sp>
      <p:sp>
        <p:nvSpPr>
          <p:cNvPr id="69636" name="Rectangle 2">
            <a:extLst>
              <a:ext uri="{FF2B5EF4-FFF2-40B4-BE49-F238E27FC236}">
                <a16:creationId xmlns:a16="http://schemas.microsoft.com/office/drawing/2014/main" id="{26326270-85F9-3162-4AB8-D08B28A048AA}"/>
              </a:ext>
            </a:extLst>
          </p:cNvPr>
          <p:cNvSpPr>
            <a:spLocks noChangeArrowheads="1" noTextEdit="1"/>
          </p:cNvSpPr>
          <p:nvPr>
            <p:ph type="sldImg"/>
          </p:nvPr>
        </p:nvSpPr>
        <p:spPr>
          <a:ln/>
        </p:spPr>
      </p:sp>
      <p:sp>
        <p:nvSpPr>
          <p:cNvPr id="69637" name="Rectangle 3">
            <a:extLst>
              <a:ext uri="{FF2B5EF4-FFF2-40B4-BE49-F238E27FC236}">
                <a16:creationId xmlns:a16="http://schemas.microsoft.com/office/drawing/2014/main" id="{68349533-4C3D-5F20-EDB8-E837083085F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C477394D-766D-B0B9-96D4-26FB3EFDF6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DC917E2-8EEC-1047-89BF-FEB52B7CCF29}" type="slidenum">
              <a:rPr lang="en-GB" altLang="en-US" sz="1200"/>
              <a:pPr eaLnBrk="1" hangingPunct="1"/>
              <a:t>29</a:t>
            </a:fld>
            <a:endParaRPr lang="en-GB" altLang="en-US" sz="1200"/>
          </a:p>
        </p:txBody>
      </p:sp>
      <p:sp>
        <p:nvSpPr>
          <p:cNvPr id="71683" name="Rectangle 7">
            <a:extLst>
              <a:ext uri="{FF2B5EF4-FFF2-40B4-BE49-F238E27FC236}">
                <a16:creationId xmlns:a16="http://schemas.microsoft.com/office/drawing/2014/main" id="{AD03EE61-655E-1FA7-2A9B-04EFE8AD3C0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91FF171-3041-DF44-A0A9-309F88F882B9}" type="slidenum">
              <a:rPr lang="en-US" altLang="en-US" sz="1200">
                <a:latin typeface="Times" pitchFamily="2" charset="0"/>
              </a:rPr>
              <a:pPr algn="r"/>
              <a:t>29</a:t>
            </a:fld>
            <a:endParaRPr lang="en-US" altLang="en-US" sz="1200">
              <a:latin typeface="Times" pitchFamily="2" charset="0"/>
            </a:endParaRPr>
          </a:p>
        </p:txBody>
      </p:sp>
      <p:sp>
        <p:nvSpPr>
          <p:cNvPr id="71684" name="Rectangle 2">
            <a:extLst>
              <a:ext uri="{FF2B5EF4-FFF2-40B4-BE49-F238E27FC236}">
                <a16:creationId xmlns:a16="http://schemas.microsoft.com/office/drawing/2014/main" id="{221EC003-67DB-829D-54AD-9B6BDEC82CD9}"/>
              </a:ext>
            </a:extLst>
          </p:cNvPr>
          <p:cNvSpPr>
            <a:spLocks noChangeArrowheads="1" noTextEdit="1"/>
          </p:cNvSpPr>
          <p:nvPr>
            <p:ph type="sldImg"/>
          </p:nvPr>
        </p:nvSpPr>
        <p:spPr>
          <a:ln/>
        </p:spPr>
      </p:sp>
      <p:sp>
        <p:nvSpPr>
          <p:cNvPr id="71685" name="Rectangle 3">
            <a:extLst>
              <a:ext uri="{FF2B5EF4-FFF2-40B4-BE49-F238E27FC236}">
                <a16:creationId xmlns:a16="http://schemas.microsoft.com/office/drawing/2014/main" id="{6FC9BBE1-89B8-69D6-7BA0-4BD1452E381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F3950278-2D4D-C7CE-5E6B-78DF7C3585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A144313-C66C-9643-8F42-DC10BF39E918}" type="slidenum">
              <a:rPr lang="en-GB" altLang="en-US" sz="1200"/>
              <a:pPr eaLnBrk="1" hangingPunct="1"/>
              <a:t>30</a:t>
            </a:fld>
            <a:endParaRPr lang="en-GB" altLang="en-US" sz="1200"/>
          </a:p>
        </p:txBody>
      </p:sp>
      <p:sp>
        <p:nvSpPr>
          <p:cNvPr id="73731" name="Rectangle 7">
            <a:extLst>
              <a:ext uri="{FF2B5EF4-FFF2-40B4-BE49-F238E27FC236}">
                <a16:creationId xmlns:a16="http://schemas.microsoft.com/office/drawing/2014/main" id="{250CBE5B-0E71-F774-B5E1-6ECE14EDCBE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1A9759D-808A-2148-A505-95C56FA5232A}" type="slidenum">
              <a:rPr lang="en-US" altLang="en-US" sz="1200">
                <a:latin typeface="Times" pitchFamily="2" charset="0"/>
              </a:rPr>
              <a:pPr algn="r"/>
              <a:t>30</a:t>
            </a:fld>
            <a:endParaRPr lang="en-US" altLang="en-US" sz="1200">
              <a:latin typeface="Times" pitchFamily="2" charset="0"/>
            </a:endParaRPr>
          </a:p>
        </p:txBody>
      </p:sp>
      <p:sp>
        <p:nvSpPr>
          <p:cNvPr id="73732" name="Rectangle 2">
            <a:extLst>
              <a:ext uri="{FF2B5EF4-FFF2-40B4-BE49-F238E27FC236}">
                <a16:creationId xmlns:a16="http://schemas.microsoft.com/office/drawing/2014/main" id="{2127424B-46C0-5609-D2C0-3E7959A7CF76}"/>
              </a:ext>
            </a:extLst>
          </p:cNvPr>
          <p:cNvSpPr>
            <a:spLocks noChangeArrowheads="1" noTextEdit="1"/>
          </p:cNvSpPr>
          <p:nvPr>
            <p:ph type="sldImg"/>
          </p:nvPr>
        </p:nvSpPr>
        <p:spPr>
          <a:ln/>
        </p:spPr>
      </p:sp>
      <p:sp>
        <p:nvSpPr>
          <p:cNvPr id="73733" name="Rectangle 3">
            <a:extLst>
              <a:ext uri="{FF2B5EF4-FFF2-40B4-BE49-F238E27FC236}">
                <a16:creationId xmlns:a16="http://schemas.microsoft.com/office/drawing/2014/main" id="{EBD44A79-14F6-ACE9-6AC9-EB347BF4D66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B7DA18BE-6E1B-616E-3E2D-DB22B76973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A399A1B-1C4A-EB4E-B4E9-36F3F72D080E}" type="slidenum">
              <a:rPr lang="en-GB" altLang="en-US" sz="1200"/>
              <a:pPr eaLnBrk="1" hangingPunct="1"/>
              <a:t>4</a:t>
            </a:fld>
            <a:endParaRPr lang="en-GB" altLang="en-US" sz="1200"/>
          </a:p>
        </p:txBody>
      </p:sp>
      <p:sp>
        <p:nvSpPr>
          <p:cNvPr id="20483" name="Slide Image Placeholder 1">
            <a:extLst>
              <a:ext uri="{FF2B5EF4-FFF2-40B4-BE49-F238E27FC236}">
                <a16:creationId xmlns:a16="http://schemas.microsoft.com/office/drawing/2014/main" id="{A13A3E85-A5F7-0666-36C9-108E2F8450B2}"/>
              </a:ext>
            </a:extLst>
          </p:cNvPr>
          <p:cNvSpPr>
            <a:spLocks noGrp="1" noRot="1" noChangeAspect="1" noTextEdit="1"/>
          </p:cNvSpPr>
          <p:nvPr>
            <p:ph type="sldImg"/>
          </p:nvPr>
        </p:nvSpPr>
        <p:spPr>
          <a:ln/>
        </p:spPr>
      </p:sp>
      <p:sp>
        <p:nvSpPr>
          <p:cNvPr id="20484" name="Notes Placeholder 2">
            <a:extLst>
              <a:ext uri="{FF2B5EF4-FFF2-40B4-BE49-F238E27FC236}">
                <a16:creationId xmlns:a16="http://schemas.microsoft.com/office/drawing/2014/main" id="{5BC701C7-B181-022C-7CC6-01C664B4993D}"/>
              </a:ext>
            </a:extLst>
          </p:cNvPr>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Wufoo is a company specialising in building online forms and have transformed what are usually boring and tedious tasks into being more fun. How do the forms below compare with others you have had to fill in? One reason is the way minimalism, balance and aesthetics have been used in the design of the forms. As commented by one of Wufoo’s creators, Kevin Hale: “The inspiration for our color palette did come from our competitors. It was really depressing to see so much software designed to remind people they’re making databases in a windowless office and so we immediately knew we wanted to go in the opposite direction. My goal was to design Wufoo to feel like something Fisher-Price would make. We were determined to make sure Wufoo was fun.”  </a:t>
            </a:r>
          </a:p>
          <a:p>
            <a:pPr eaLnBrk="1" hangingPunct="1"/>
            <a:endParaRPr lang="en-GB" altLang="en-US">
              <a:latin typeface="Arial" panose="020B0604020202020204" pitchFamily="34" charset="0"/>
            </a:endParaRPr>
          </a:p>
        </p:txBody>
      </p:sp>
      <p:sp>
        <p:nvSpPr>
          <p:cNvPr id="20485" name="Slide Number Placeholder 3">
            <a:extLst>
              <a:ext uri="{FF2B5EF4-FFF2-40B4-BE49-F238E27FC236}">
                <a16:creationId xmlns:a16="http://schemas.microsoft.com/office/drawing/2014/main" id="{610A9F57-FAF7-0D5A-9487-FC389B7F57EA}"/>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621432A-C9DE-0346-858D-0953877D6F07}" type="slidenum">
              <a:rPr lang="en-US" altLang="en-US" sz="1200">
                <a:latin typeface="Times" pitchFamily="2" charset="0"/>
              </a:rPr>
              <a:pPr algn="r"/>
              <a:t>4</a:t>
            </a:fld>
            <a:endParaRPr lang="en-US" altLang="en-US" sz="1200">
              <a:latin typeface="Times" pitchFamily="2"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74464F21-6B69-7DAA-8D6B-C47E623F92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1ACF157-06A6-A34C-BCBA-2BBA536926D1}" type="slidenum">
              <a:rPr lang="en-GB" altLang="en-US" sz="1200"/>
              <a:pPr eaLnBrk="1" hangingPunct="1"/>
              <a:t>31</a:t>
            </a:fld>
            <a:endParaRPr lang="en-GB" altLang="en-US" sz="1200"/>
          </a:p>
        </p:txBody>
      </p:sp>
      <p:sp>
        <p:nvSpPr>
          <p:cNvPr id="75779" name="Rectangle 7">
            <a:extLst>
              <a:ext uri="{FF2B5EF4-FFF2-40B4-BE49-F238E27FC236}">
                <a16:creationId xmlns:a16="http://schemas.microsoft.com/office/drawing/2014/main" id="{BC1B5165-D970-5162-9D66-23C02C559E0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C9765533-A6FB-5344-B0BA-0133C023149B}" type="slidenum">
              <a:rPr lang="en-US" altLang="en-US" sz="1200">
                <a:latin typeface="Times" pitchFamily="2" charset="0"/>
              </a:rPr>
              <a:pPr algn="r"/>
              <a:t>31</a:t>
            </a:fld>
            <a:endParaRPr lang="en-US" altLang="en-US" sz="1200">
              <a:latin typeface="Times" pitchFamily="2" charset="0"/>
            </a:endParaRPr>
          </a:p>
        </p:txBody>
      </p:sp>
      <p:sp>
        <p:nvSpPr>
          <p:cNvPr id="75780" name="Rectangle 2">
            <a:extLst>
              <a:ext uri="{FF2B5EF4-FFF2-40B4-BE49-F238E27FC236}">
                <a16:creationId xmlns:a16="http://schemas.microsoft.com/office/drawing/2014/main" id="{45DB24E2-C637-0D04-CA80-0A8AD11C18A7}"/>
              </a:ext>
            </a:extLst>
          </p:cNvPr>
          <p:cNvSpPr>
            <a:spLocks noChangeArrowheads="1" noTextEdit="1"/>
          </p:cNvSpPr>
          <p:nvPr>
            <p:ph type="sldImg"/>
          </p:nvPr>
        </p:nvSpPr>
        <p:spPr>
          <a:ln/>
        </p:spPr>
      </p:sp>
      <p:sp>
        <p:nvSpPr>
          <p:cNvPr id="75781" name="Rectangle 3">
            <a:extLst>
              <a:ext uri="{FF2B5EF4-FFF2-40B4-BE49-F238E27FC236}">
                <a16:creationId xmlns:a16="http://schemas.microsoft.com/office/drawing/2014/main" id="{307493FD-16F9-D8B3-665F-3D02A851B841}"/>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2C32B7D3-7163-C492-E213-874F6E854E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7A50925-8AEC-764A-9449-4FA280D02AEE}" type="slidenum">
              <a:rPr lang="en-GB" altLang="en-US" sz="1200"/>
              <a:pPr eaLnBrk="1" hangingPunct="1"/>
              <a:t>32</a:t>
            </a:fld>
            <a:endParaRPr lang="en-GB" altLang="en-US" sz="1200"/>
          </a:p>
        </p:txBody>
      </p:sp>
      <p:sp>
        <p:nvSpPr>
          <p:cNvPr id="77827" name="Rectangle 7">
            <a:extLst>
              <a:ext uri="{FF2B5EF4-FFF2-40B4-BE49-F238E27FC236}">
                <a16:creationId xmlns:a16="http://schemas.microsoft.com/office/drawing/2014/main" id="{A3F1EE13-0498-03FF-338B-91D4C0C209F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85CB4F8-845A-7C42-960A-A104EFA8B58B}" type="slidenum">
              <a:rPr lang="en-US" altLang="en-US" sz="1200">
                <a:latin typeface="Times" pitchFamily="2" charset="0"/>
              </a:rPr>
              <a:pPr algn="r"/>
              <a:t>32</a:t>
            </a:fld>
            <a:endParaRPr lang="en-US" altLang="en-US" sz="1200">
              <a:latin typeface="Times" pitchFamily="2" charset="0"/>
            </a:endParaRPr>
          </a:p>
        </p:txBody>
      </p:sp>
      <p:sp>
        <p:nvSpPr>
          <p:cNvPr id="77828" name="Rectangle 2">
            <a:extLst>
              <a:ext uri="{FF2B5EF4-FFF2-40B4-BE49-F238E27FC236}">
                <a16:creationId xmlns:a16="http://schemas.microsoft.com/office/drawing/2014/main" id="{1F5AEB70-2AAA-F189-6FF4-5916026F31FC}"/>
              </a:ext>
            </a:extLst>
          </p:cNvPr>
          <p:cNvSpPr>
            <a:spLocks noChangeArrowheads="1" noTextEdit="1"/>
          </p:cNvSpPr>
          <p:nvPr>
            <p:ph type="sldImg"/>
          </p:nvPr>
        </p:nvSpPr>
        <p:spPr>
          <a:ln/>
        </p:spPr>
      </p:sp>
      <p:sp>
        <p:nvSpPr>
          <p:cNvPr id="77829" name="Rectangle 3">
            <a:extLst>
              <a:ext uri="{FF2B5EF4-FFF2-40B4-BE49-F238E27FC236}">
                <a16:creationId xmlns:a16="http://schemas.microsoft.com/office/drawing/2014/main" id="{53D10483-498C-6664-F268-377545A38ED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8FD8254D-0B29-DE5A-2E00-D5A3B4122B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9BA2626-1F95-AB4C-922A-1E08B71F678B}" type="slidenum">
              <a:rPr lang="en-GB" altLang="en-US" sz="1200"/>
              <a:pPr eaLnBrk="1" hangingPunct="1"/>
              <a:t>33</a:t>
            </a:fld>
            <a:endParaRPr lang="en-GB" altLang="en-US" sz="1200"/>
          </a:p>
        </p:txBody>
      </p:sp>
      <p:sp>
        <p:nvSpPr>
          <p:cNvPr id="79875" name="Rectangle 7">
            <a:extLst>
              <a:ext uri="{FF2B5EF4-FFF2-40B4-BE49-F238E27FC236}">
                <a16:creationId xmlns:a16="http://schemas.microsoft.com/office/drawing/2014/main" id="{936170A4-6640-07BD-8AF8-94D937EF927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2C8272B1-261D-0E4C-82EC-94021A160156}" type="slidenum">
              <a:rPr lang="en-US" altLang="en-US" sz="1200">
                <a:latin typeface="Times" pitchFamily="2" charset="0"/>
              </a:rPr>
              <a:pPr algn="r"/>
              <a:t>33</a:t>
            </a:fld>
            <a:endParaRPr lang="en-US" altLang="en-US" sz="1200">
              <a:latin typeface="Times" pitchFamily="2" charset="0"/>
            </a:endParaRPr>
          </a:p>
        </p:txBody>
      </p:sp>
      <p:sp>
        <p:nvSpPr>
          <p:cNvPr id="79876" name="Rectangle 2">
            <a:extLst>
              <a:ext uri="{FF2B5EF4-FFF2-40B4-BE49-F238E27FC236}">
                <a16:creationId xmlns:a16="http://schemas.microsoft.com/office/drawing/2014/main" id="{F11006FE-361E-6B15-6D11-023D74D2684A}"/>
              </a:ext>
            </a:extLst>
          </p:cNvPr>
          <p:cNvSpPr>
            <a:spLocks noChangeArrowheads="1" noTextEdit="1"/>
          </p:cNvSpPr>
          <p:nvPr>
            <p:ph type="sldImg"/>
          </p:nvPr>
        </p:nvSpPr>
        <p:spPr>
          <a:ln/>
        </p:spPr>
      </p:sp>
      <p:sp>
        <p:nvSpPr>
          <p:cNvPr id="79877" name="Rectangle 3">
            <a:extLst>
              <a:ext uri="{FF2B5EF4-FFF2-40B4-BE49-F238E27FC236}">
                <a16:creationId xmlns:a16="http://schemas.microsoft.com/office/drawing/2014/main" id="{2773737A-3098-484C-D87D-A468CE39C5B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11DCD034-B82B-308B-F6B1-02D26F0E4C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1DFBE65-ECAB-7E47-A1B4-0BFBC4660ED1}" type="slidenum">
              <a:rPr lang="en-GB" altLang="en-US" sz="1200"/>
              <a:pPr eaLnBrk="1" hangingPunct="1"/>
              <a:t>34</a:t>
            </a:fld>
            <a:endParaRPr lang="en-GB" altLang="en-US" sz="1200"/>
          </a:p>
        </p:txBody>
      </p:sp>
      <p:sp>
        <p:nvSpPr>
          <p:cNvPr id="81923" name="Rectangle 7">
            <a:extLst>
              <a:ext uri="{FF2B5EF4-FFF2-40B4-BE49-F238E27FC236}">
                <a16:creationId xmlns:a16="http://schemas.microsoft.com/office/drawing/2014/main" id="{484F68C3-58B9-0DDA-0EF2-27A3F7E9A92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C9AB23E-B6FF-6F47-97E0-440A09B1143B}" type="slidenum">
              <a:rPr lang="en-US" altLang="en-US" sz="1200">
                <a:latin typeface="Times" pitchFamily="2" charset="0"/>
              </a:rPr>
              <a:pPr algn="r"/>
              <a:t>34</a:t>
            </a:fld>
            <a:endParaRPr lang="en-US" altLang="en-US" sz="1200">
              <a:latin typeface="Times" pitchFamily="2" charset="0"/>
            </a:endParaRPr>
          </a:p>
        </p:txBody>
      </p:sp>
      <p:sp>
        <p:nvSpPr>
          <p:cNvPr id="81924" name="Rectangle 2">
            <a:extLst>
              <a:ext uri="{FF2B5EF4-FFF2-40B4-BE49-F238E27FC236}">
                <a16:creationId xmlns:a16="http://schemas.microsoft.com/office/drawing/2014/main" id="{F15B38F1-26B9-66CF-D119-8F1E7EA39223}"/>
              </a:ext>
            </a:extLst>
          </p:cNvPr>
          <p:cNvSpPr>
            <a:spLocks noChangeArrowheads="1" noTextEdit="1"/>
          </p:cNvSpPr>
          <p:nvPr>
            <p:ph type="sldImg"/>
          </p:nvPr>
        </p:nvSpPr>
        <p:spPr>
          <a:ln/>
        </p:spPr>
      </p:sp>
      <p:sp>
        <p:nvSpPr>
          <p:cNvPr id="81925" name="Rectangle 3">
            <a:extLst>
              <a:ext uri="{FF2B5EF4-FFF2-40B4-BE49-F238E27FC236}">
                <a16:creationId xmlns:a16="http://schemas.microsoft.com/office/drawing/2014/main" id="{A6E85ADC-ABA1-0A3A-143A-B3AAD55D560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7D4503E-B189-0D1D-59EB-1CF40A0C5B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B624918-4A8D-B646-B539-53B6D8D4AD6B}" type="slidenum">
              <a:rPr lang="en-GB" altLang="en-US" sz="1200"/>
              <a:pPr eaLnBrk="1" hangingPunct="1"/>
              <a:t>35</a:t>
            </a:fld>
            <a:endParaRPr lang="en-GB" altLang="en-US" sz="1200"/>
          </a:p>
        </p:txBody>
      </p:sp>
      <p:sp>
        <p:nvSpPr>
          <p:cNvPr id="83971" name="Rectangle 7">
            <a:extLst>
              <a:ext uri="{FF2B5EF4-FFF2-40B4-BE49-F238E27FC236}">
                <a16:creationId xmlns:a16="http://schemas.microsoft.com/office/drawing/2014/main" id="{DC126F7C-3561-35F8-B578-A6A1810A0A3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F8FEADF-B7B2-E24B-8320-06545F84124C}" type="slidenum">
              <a:rPr lang="en-US" altLang="en-US" sz="1200">
                <a:latin typeface="Times" pitchFamily="2" charset="0"/>
              </a:rPr>
              <a:pPr algn="r"/>
              <a:t>35</a:t>
            </a:fld>
            <a:endParaRPr lang="en-US" altLang="en-US" sz="1200">
              <a:latin typeface="Times" pitchFamily="2" charset="0"/>
            </a:endParaRPr>
          </a:p>
        </p:txBody>
      </p:sp>
      <p:sp>
        <p:nvSpPr>
          <p:cNvPr id="83972" name="Rectangle 2">
            <a:extLst>
              <a:ext uri="{FF2B5EF4-FFF2-40B4-BE49-F238E27FC236}">
                <a16:creationId xmlns:a16="http://schemas.microsoft.com/office/drawing/2014/main" id="{242B4664-A22C-E3B5-0BD1-9E593D5C419F}"/>
              </a:ext>
            </a:extLst>
          </p:cNvPr>
          <p:cNvSpPr>
            <a:spLocks noChangeArrowheads="1" noTextEdit="1"/>
          </p:cNvSpPr>
          <p:nvPr>
            <p:ph type="sldImg"/>
          </p:nvPr>
        </p:nvSpPr>
        <p:spPr>
          <a:ln/>
        </p:spPr>
      </p:sp>
      <p:sp>
        <p:nvSpPr>
          <p:cNvPr id="83973" name="Rectangle 3">
            <a:extLst>
              <a:ext uri="{FF2B5EF4-FFF2-40B4-BE49-F238E27FC236}">
                <a16:creationId xmlns:a16="http://schemas.microsoft.com/office/drawing/2014/main" id="{368E5F48-7634-92B3-2A6B-9EE5622EF12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C0666194-6867-B04E-7989-54C5067A93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B697DB7-2885-A84C-A3F4-4A7C122787CC}" type="slidenum">
              <a:rPr lang="en-GB" altLang="en-US" sz="1200"/>
              <a:pPr eaLnBrk="1" hangingPunct="1"/>
              <a:t>36</a:t>
            </a:fld>
            <a:endParaRPr lang="en-GB" altLang="en-US" sz="1200"/>
          </a:p>
        </p:txBody>
      </p:sp>
      <p:sp>
        <p:nvSpPr>
          <p:cNvPr id="86019" name="Rectangle 7">
            <a:extLst>
              <a:ext uri="{FF2B5EF4-FFF2-40B4-BE49-F238E27FC236}">
                <a16:creationId xmlns:a16="http://schemas.microsoft.com/office/drawing/2014/main" id="{DC97ABB0-A5BD-D0C3-F5F1-03E3484F025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CC23D46-45FC-6548-9B4C-341FCFEB3EAA}" type="slidenum">
              <a:rPr lang="en-US" altLang="en-US" sz="1200">
                <a:latin typeface="Times" pitchFamily="2" charset="0"/>
              </a:rPr>
              <a:pPr algn="r"/>
              <a:t>36</a:t>
            </a:fld>
            <a:endParaRPr lang="en-US" altLang="en-US" sz="1200">
              <a:latin typeface="Times" pitchFamily="2" charset="0"/>
            </a:endParaRPr>
          </a:p>
        </p:txBody>
      </p:sp>
      <p:sp>
        <p:nvSpPr>
          <p:cNvPr id="86020" name="Rectangle 2">
            <a:extLst>
              <a:ext uri="{FF2B5EF4-FFF2-40B4-BE49-F238E27FC236}">
                <a16:creationId xmlns:a16="http://schemas.microsoft.com/office/drawing/2014/main" id="{E353C890-515C-C390-485D-5EFD9EA33636}"/>
              </a:ext>
            </a:extLst>
          </p:cNvPr>
          <p:cNvSpPr>
            <a:spLocks noChangeArrowheads="1" noTextEdit="1"/>
          </p:cNvSpPr>
          <p:nvPr>
            <p:ph type="sldImg"/>
          </p:nvPr>
        </p:nvSpPr>
        <p:spPr>
          <a:ln/>
        </p:spPr>
      </p:sp>
      <p:sp>
        <p:nvSpPr>
          <p:cNvPr id="86021" name="Rectangle 3">
            <a:extLst>
              <a:ext uri="{FF2B5EF4-FFF2-40B4-BE49-F238E27FC236}">
                <a16:creationId xmlns:a16="http://schemas.microsoft.com/office/drawing/2014/main" id="{751DAA3F-3C87-BFF9-5C0B-600CB9A6ACF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7A88D701-2E71-E765-355E-1B872814EF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4BA2F99-033E-D443-B9CE-D966937DA3B2}" type="slidenum">
              <a:rPr lang="en-GB" altLang="en-US" sz="1200"/>
              <a:pPr eaLnBrk="1" hangingPunct="1"/>
              <a:t>37</a:t>
            </a:fld>
            <a:endParaRPr lang="en-GB" altLang="en-US" sz="1200"/>
          </a:p>
        </p:txBody>
      </p:sp>
      <p:sp>
        <p:nvSpPr>
          <p:cNvPr id="88067" name="Rectangle 7">
            <a:extLst>
              <a:ext uri="{FF2B5EF4-FFF2-40B4-BE49-F238E27FC236}">
                <a16:creationId xmlns:a16="http://schemas.microsoft.com/office/drawing/2014/main" id="{1C501DAC-4E88-6FDE-A073-A035A10D0F8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0185CAE-C1A0-3E46-A122-0AF630222F8A}" type="slidenum">
              <a:rPr lang="en-US" altLang="en-US" sz="1200">
                <a:latin typeface="Times" pitchFamily="2" charset="0"/>
              </a:rPr>
              <a:pPr algn="r"/>
              <a:t>37</a:t>
            </a:fld>
            <a:endParaRPr lang="en-US" altLang="en-US" sz="1200">
              <a:latin typeface="Times" pitchFamily="2" charset="0"/>
            </a:endParaRPr>
          </a:p>
        </p:txBody>
      </p:sp>
      <p:sp>
        <p:nvSpPr>
          <p:cNvPr id="88068" name="Rectangle 2">
            <a:extLst>
              <a:ext uri="{FF2B5EF4-FFF2-40B4-BE49-F238E27FC236}">
                <a16:creationId xmlns:a16="http://schemas.microsoft.com/office/drawing/2014/main" id="{FE1C8495-5A1C-CB35-9FBC-2D93EAA11136}"/>
              </a:ext>
            </a:extLst>
          </p:cNvPr>
          <p:cNvSpPr>
            <a:spLocks noChangeArrowheads="1" noTextEdit="1"/>
          </p:cNvSpPr>
          <p:nvPr>
            <p:ph type="sldImg"/>
          </p:nvPr>
        </p:nvSpPr>
        <p:spPr>
          <a:ln/>
        </p:spPr>
      </p:sp>
      <p:sp>
        <p:nvSpPr>
          <p:cNvPr id="88069" name="Rectangle 3">
            <a:extLst>
              <a:ext uri="{FF2B5EF4-FFF2-40B4-BE49-F238E27FC236}">
                <a16:creationId xmlns:a16="http://schemas.microsoft.com/office/drawing/2014/main" id="{B2C6794C-541C-5AEF-7CD7-CCDFC873229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CCFC966F-88F1-A89E-E699-19902C87E9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5D9C8F7-9877-9642-B89B-DD3682CAE6C0}" type="slidenum">
              <a:rPr lang="en-GB" altLang="en-US" sz="1200"/>
              <a:pPr eaLnBrk="1" hangingPunct="1"/>
              <a:t>38</a:t>
            </a:fld>
            <a:endParaRPr lang="en-GB" altLang="en-US" sz="1200"/>
          </a:p>
        </p:txBody>
      </p:sp>
      <p:sp>
        <p:nvSpPr>
          <p:cNvPr id="90115" name="Slide Image Placeholder 1">
            <a:extLst>
              <a:ext uri="{FF2B5EF4-FFF2-40B4-BE49-F238E27FC236}">
                <a16:creationId xmlns:a16="http://schemas.microsoft.com/office/drawing/2014/main" id="{2E41B09C-272E-038D-B26E-E28C10848A3E}"/>
              </a:ext>
            </a:extLst>
          </p:cNvPr>
          <p:cNvSpPr>
            <a:spLocks noGrp="1" noRot="1" noChangeAspect="1" noTextEdit="1"/>
          </p:cNvSpPr>
          <p:nvPr>
            <p:ph type="sldImg"/>
          </p:nvPr>
        </p:nvSpPr>
        <p:spPr>
          <a:ln/>
        </p:spPr>
      </p:sp>
      <p:sp>
        <p:nvSpPr>
          <p:cNvPr id="90116" name="Notes Placeholder 2">
            <a:extLst>
              <a:ext uri="{FF2B5EF4-FFF2-40B4-BE49-F238E27FC236}">
                <a16:creationId xmlns:a16="http://schemas.microsoft.com/office/drawing/2014/main" id="{3933C0E4-20EE-D61F-43F0-7752CF8FDB02}"/>
              </a:ext>
            </a:extLst>
          </p:cNvPr>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Most people like stroking pets and cuddly toys and so will as likely want to stroke pet robots. However, because they look and feel like the real thing some people may find them a bit creepy. A motivation for making robot pets cuddly is to enhance the emotional experience people have through using their sense of touch. For example, the Haptic Creature is a robotic device that mimics a pet that might sit in your lap, such as a rabbit or a cat (Yohanan </a:t>
            </a:r>
            <a:r>
              <a:rPr lang="en-GB" altLang="en-US" i="1">
                <a:latin typeface="Arial" panose="020B0604020202020204" pitchFamily="34" charset="0"/>
              </a:rPr>
              <a:t>et al,</a:t>
            </a:r>
            <a:r>
              <a:rPr lang="en-GB" altLang="en-US">
                <a:latin typeface="Arial" panose="020B0604020202020204" pitchFamily="34" charset="0"/>
              </a:rPr>
              <a:t> 2008). It is made up of a body, two ear-like appendages, a breathing mechanism, a purring mechanism, and a warming element. These enable it to detect the way it is stroked and to respond accordingly. When it is placed in a human’s lap and that person strokes its fur, it might consider this as a pleasing interaction and will update its emotional state to reflect happiness. This then triggers quick rhythmic breathing that causes its ribcage to press against the human’s hand. It also stiffens its ears and makes a gentle purring-like vibration. Note how the rabbit has no eyes, nose or mouth. These were deliberately left off to see how people respond to it primary through touch.</a:t>
            </a:r>
          </a:p>
          <a:p>
            <a:pPr eaLnBrk="1" hangingPunct="1"/>
            <a:endParaRPr lang="en-GB" altLang="en-US">
              <a:latin typeface="Arial" panose="020B0604020202020204" pitchFamily="34" charset="0"/>
            </a:endParaRPr>
          </a:p>
        </p:txBody>
      </p:sp>
      <p:sp>
        <p:nvSpPr>
          <p:cNvPr id="90117" name="Slide Number Placeholder 3">
            <a:extLst>
              <a:ext uri="{FF2B5EF4-FFF2-40B4-BE49-F238E27FC236}">
                <a16:creationId xmlns:a16="http://schemas.microsoft.com/office/drawing/2014/main" id="{3503765F-2549-F4A2-4C55-FA89926BB26E}"/>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F5F7F7F-EA66-944E-A205-B6DAA4DF49DE}" type="slidenum">
              <a:rPr lang="en-US" altLang="en-US" sz="1200">
                <a:latin typeface="Times" pitchFamily="2" charset="0"/>
              </a:rPr>
              <a:pPr algn="r"/>
              <a:t>38</a:t>
            </a:fld>
            <a:endParaRPr lang="en-US" altLang="en-US" sz="1200">
              <a:latin typeface="Times" pitchFamily="2"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56C76E4D-6B78-8DB1-D69B-D29E19CE26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2D00461-E785-C64F-8457-A7F83050025F}" type="slidenum">
              <a:rPr lang="en-GB" altLang="en-US" sz="1200"/>
              <a:pPr eaLnBrk="1" hangingPunct="1"/>
              <a:t>39</a:t>
            </a:fld>
            <a:endParaRPr lang="en-GB" altLang="en-US" sz="1200"/>
          </a:p>
        </p:txBody>
      </p:sp>
      <p:sp>
        <p:nvSpPr>
          <p:cNvPr id="92163" name="Rectangle 7">
            <a:extLst>
              <a:ext uri="{FF2B5EF4-FFF2-40B4-BE49-F238E27FC236}">
                <a16:creationId xmlns:a16="http://schemas.microsoft.com/office/drawing/2014/main" id="{C1E52E75-A915-2E1A-22F9-51ED908727D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8998290-C181-3442-B446-12C672D2A322}" type="slidenum">
              <a:rPr lang="en-US" altLang="en-US" sz="1200">
                <a:latin typeface="Times" pitchFamily="2" charset="0"/>
              </a:rPr>
              <a:pPr algn="r"/>
              <a:t>39</a:t>
            </a:fld>
            <a:endParaRPr lang="en-US" altLang="en-US" sz="1200">
              <a:latin typeface="Times" pitchFamily="2" charset="0"/>
            </a:endParaRPr>
          </a:p>
        </p:txBody>
      </p:sp>
      <p:sp>
        <p:nvSpPr>
          <p:cNvPr id="92164" name="Rectangle 2">
            <a:extLst>
              <a:ext uri="{FF2B5EF4-FFF2-40B4-BE49-F238E27FC236}">
                <a16:creationId xmlns:a16="http://schemas.microsoft.com/office/drawing/2014/main" id="{306C404F-FABA-2DE7-8A0D-5A08C3607D7D}"/>
              </a:ext>
            </a:extLst>
          </p:cNvPr>
          <p:cNvSpPr>
            <a:spLocks noChangeArrowheads="1" noTextEdit="1"/>
          </p:cNvSpPr>
          <p:nvPr>
            <p:ph type="sldImg"/>
          </p:nvPr>
        </p:nvSpPr>
        <p:spPr>
          <a:ln/>
        </p:spPr>
      </p:sp>
      <p:sp>
        <p:nvSpPr>
          <p:cNvPr id="92165" name="Rectangle 3">
            <a:extLst>
              <a:ext uri="{FF2B5EF4-FFF2-40B4-BE49-F238E27FC236}">
                <a16:creationId xmlns:a16="http://schemas.microsoft.com/office/drawing/2014/main" id="{252C3CC1-2093-AB34-62FD-2A755BADF2D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BEAF855A-5DC8-5D96-41E4-EB5D022116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88D3EB4-B464-4643-A879-D54B693AFEDF}" type="slidenum">
              <a:rPr lang="en-GB" altLang="en-US" sz="1200"/>
              <a:pPr eaLnBrk="1" hangingPunct="1"/>
              <a:t>40</a:t>
            </a:fld>
            <a:endParaRPr lang="en-GB" altLang="en-US" sz="1200"/>
          </a:p>
        </p:txBody>
      </p:sp>
      <p:sp>
        <p:nvSpPr>
          <p:cNvPr id="94211" name="Rectangle 7">
            <a:extLst>
              <a:ext uri="{FF2B5EF4-FFF2-40B4-BE49-F238E27FC236}">
                <a16:creationId xmlns:a16="http://schemas.microsoft.com/office/drawing/2014/main" id="{3BD627B5-96CA-9BF2-CBF1-129F914B2C8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50CB44B-34D8-084F-B5BD-58CEC6C1FC55}" type="slidenum">
              <a:rPr lang="en-US" altLang="en-US" sz="1200">
                <a:latin typeface="Times" pitchFamily="2" charset="0"/>
              </a:rPr>
              <a:pPr algn="r"/>
              <a:t>40</a:t>
            </a:fld>
            <a:endParaRPr lang="en-US" altLang="en-US" sz="1200">
              <a:latin typeface="Times" pitchFamily="2" charset="0"/>
            </a:endParaRPr>
          </a:p>
        </p:txBody>
      </p:sp>
      <p:sp>
        <p:nvSpPr>
          <p:cNvPr id="94212" name="Rectangle 2">
            <a:extLst>
              <a:ext uri="{FF2B5EF4-FFF2-40B4-BE49-F238E27FC236}">
                <a16:creationId xmlns:a16="http://schemas.microsoft.com/office/drawing/2014/main" id="{C9ECEC97-B93A-69F5-60B0-8B289F01B340}"/>
              </a:ext>
            </a:extLst>
          </p:cNvPr>
          <p:cNvSpPr>
            <a:spLocks noChangeArrowheads="1" noTextEdit="1"/>
          </p:cNvSpPr>
          <p:nvPr>
            <p:ph type="sldImg"/>
          </p:nvPr>
        </p:nvSpPr>
        <p:spPr>
          <a:ln/>
        </p:spPr>
      </p:sp>
      <p:sp>
        <p:nvSpPr>
          <p:cNvPr id="94213" name="Rectangle 3">
            <a:extLst>
              <a:ext uri="{FF2B5EF4-FFF2-40B4-BE49-F238E27FC236}">
                <a16:creationId xmlns:a16="http://schemas.microsoft.com/office/drawing/2014/main" id="{22A572D4-2DD9-DD9B-224E-F91A882EC8A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BBF3CBA4-1D51-FDFB-CEAC-916B4D55E1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9979B89-1B65-8841-A283-E75785D1EA5E}" type="slidenum">
              <a:rPr lang="en-GB" altLang="en-US" sz="1200"/>
              <a:pPr eaLnBrk="1" hangingPunct="1"/>
              <a:t>5</a:t>
            </a:fld>
            <a:endParaRPr lang="en-GB" altLang="en-US" sz="1200"/>
          </a:p>
        </p:txBody>
      </p:sp>
      <p:sp>
        <p:nvSpPr>
          <p:cNvPr id="22531" name="Slide Image Placeholder 1">
            <a:extLst>
              <a:ext uri="{FF2B5EF4-FFF2-40B4-BE49-F238E27FC236}">
                <a16:creationId xmlns:a16="http://schemas.microsoft.com/office/drawing/2014/main" id="{12CD61C1-87BE-ACFC-2B11-189D7F4ACD1C}"/>
              </a:ext>
            </a:extLst>
          </p:cNvPr>
          <p:cNvSpPr>
            <a:spLocks noGrp="1" noRot="1" noChangeAspect="1" noTextEdit="1"/>
          </p:cNvSpPr>
          <p:nvPr>
            <p:ph type="sldImg"/>
          </p:nvPr>
        </p:nvSpPr>
        <p:spPr>
          <a:ln/>
        </p:spPr>
      </p:sp>
      <p:sp>
        <p:nvSpPr>
          <p:cNvPr id="22532" name="Notes Placeholder 2">
            <a:extLst>
              <a:ext uri="{FF2B5EF4-FFF2-40B4-BE49-F238E27FC236}">
                <a16:creationId xmlns:a16="http://schemas.microsoft.com/office/drawing/2014/main" id="{C2F8D387-C65F-3425-AEB6-964A493CE516}"/>
              </a:ext>
            </a:extLst>
          </p:cNvPr>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Emotional interaction is about considering what makes us happy, sad, annoyed, anxious, frustrated, motivated, delirious and so on and translating this knowledge into different aspects of the user experience, from when we first want something to when we no longer interact with it or need to replace it. However, it is not straightforward to achieve as people’s moods and feelings are constantly changing. There are also many reasons that might cause someone to be happy or sad, such as the sun shining or someone else winning a game. </a:t>
            </a:r>
          </a:p>
          <a:p>
            <a:pPr eaLnBrk="1" hangingPunct="1"/>
            <a:endParaRPr lang="en-GB" altLang="en-US">
              <a:latin typeface="Arial" panose="020B0604020202020204" pitchFamily="34" charset="0"/>
            </a:endParaRPr>
          </a:p>
        </p:txBody>
      </p:sp>
      <p:sp>
        <p:nvSpPr>
          <p:cNvPr id="22533" name="Slide Number Placeholder 3">
            <a:extLst>
              <a:ext uri="{FF2B5EF4-FFF2-40B4-BE49-F238E27FC236}">
                <a16:creationId xmlns:a16="http://schemas.microsoft.com/office/drawing/2014/main" id="{07E352B4-B75F-DCE2-48B1-715CC1CA249E}"/>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DE6680F-3168-504B-B747-57964005D269}" type="slidenum">
              <a:rPr lang="en-US" altLang="en-US" sz="1200">
                <a:latin typeface="Times" pitchFamily="2" charset="0"/>
              </a:rPr>
              <a:pPr algn="r"/>
              <a:t>5</a:t>
            </a:fld>
            <a:endParaRPr lang="en-US" altLang="en-US" sz="1200">
              <a:latin typeface="Times" pitchFamily="2"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6937E90E-888C-FA09-AA32-2621ED5508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91CC6AA-7E57-6243-862B-5D8CFD34D6F8}" type="slidenum">
              <a:rPr lang="en-GB" altLang="en-US" sz="1200"/>
              <a:pPr eaLnBrk="1" hangingPunct="1"/>
              <a:t>41</a:t>
            </a:fld>
            <a:endParaRPr lang="en-GB" altLang="en-US" sz="1200"/>
          </a:p>
        </p:txBody>
      </p:sp>
      <p:sp>
        <p:nvSpPr>
          <p:cNvPr id="96259" name="Rectangle 7">
            <a:extLst>
              <a:ext uri="{FF2B5EF4-FFF2-40B4-BE49-F238E27FC236}">
                <a16:creationId xmlns:a16="http://schemas.microsoft.com/office/drawing/2014/main" id="{73205747-CFF6-A792-C6A2-E75AD15F264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6A81332-79E2-3748-8DB6-FE4AC06D689C}" type="slidenum">
              <a:rPr lang="en-US" altLang="en-US" sz="1200">
                <a:latin typeface="Times" pitchFamily="2" charset="0"/>
              </a:rPr>
              <a:pPr algn="r"/>
              <a:t>41</a:t>
            </a:fld>
            <a:endParaRPr lang="en-US" altLang="en-US" sz="1200">
              <a:latin typeface="Times" pitchFamily="2" charset="0"/>
            </a:endParaRPr>
          </a:p>
        </p:txBody>
      </p:sp>
      <p:sp>
        <p:nvSpPr>
          <p:cNvPr id="96260" name="Rectangle 2">
            <a:extLst>
              <a:ext uri="{FF2B5EF4-FFF2-40B4-BE49-F238E27FC236}">
                <a16:creationId xmlns:a16="http://schemas.microsoft.com/office/drawing/2014/main" id="{D7736EAD-013C-164E-DEE2-66DE1130AF14}"/>
              </a:ext>
            </a:extLst>
          </p:cNvPr>
          <p:cNvSpPr>
            <a:spLocks noChangeArrowheads="1" noTextEdit="1"/>
          </p:cNvSpPr>
          <p:nvPr>
            <p:ph type="sldImg"/>
          </p:nvPr>
        </p:nvSpPr>
        <p:spPr>
          <a:ln/>
        </p:spPr>
      </p:sp>
      <p:sp>
        <p:nvSpPr>
          <p:cNvPr id="96261" name="Rectangle 3">
            <a:extLst>
              <a:ext uri="{FF2B5EF4-FFF2-40B4-BE49-F238E27FC236}">
                <a16:creationId xmlns:a16="http://schemas.microsoft.com/office/drawing/2014/main" id="{55CC3BAD-E1E9-D73B-A9C8-10D75692AC5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A32DCF8B-11D1-3974-5045-A04A1C6688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7E7EA0A-0EBE-634C-8B3E-DDA44FFE3286}" type="slidenum">
              <a:rPr lang="en-GB" altLang="en-US" sz="1200"/>
              <a:pPr eaLnBrk="1" hangingPunct="1"/>
              <a:t>42</a:t>
            </a:fld>
            <a:endParaRPr lang="en-GB" altLang="en-US" sz="1200"/>
          </a:p>
        </p:txBody>
      </p:sp>
      <p:sp>
        <p:nvSpPr>
          <p:cNvPr id="98307" name="Rectangle 7">
            <a:extLst>
              <a:ext uri="{FF2B5EF4-FFF2-40B4-BE49-F238E27FC236}">
                <a16:creationId xmlns:a16="http://schemas.microsoft.com/office/drawing/2014/main" id="{51F6FA01-6314-AA27-6833-31813258A16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C4C7EAF2-2AED-3848-BEFC-7BCB665E902A}" type="slidenum">
              <a:rPr lang="en-US" altLang="en-US" sz="1200">
                <a:latin typeface="Times" pitchFamily="2" charset="0"/>
              </a:rPr>
              <a:pPr algn="r"/>
              <a:t>42</a:t>
            </a:fld>
            <a:endParaRPr lang="en-US" altLang="en-US" sz="1200">
              <a:latin typeface="Times" pitchFamily="2" charset="0"/>
            </a:endParaRPr>
          </a:p>
        </p:txBody>
      </p:sp>
      <p:sp>
        <p:nvSpPr>
          <p:cNvPr id="98308" name="Rectangle 2">
            <a:extLst>
              <a:ext uri="{FF2B5EF4-FFF2-40B4-BE49-F238E27FC236}">
                <a16:creationId xmlns:a16="http://schemas.microsoft.com/office/drawing/2014/main" id="{2860E5DB-F4E6-5EF2-01E3-5133325D0C4B}"/>
              </a:ext>
            </a:extLst>
          </p:cNvPr>
          <p:cNvSpPr>
            <a:spLocks noChangeArrowheads="1" noTextEdit="1"/>
          </p:cNvSpPr>
          <p:nvPr>
            <p:ph type="sldImg"/>
          </p:nvPr>
        </p:nvSpPr>
        <p:spPr>
          <a:ln/>
        </p:spPr>
      </p:sp>
      <p:sp>
        <p:nvSpPr>
          <p:cNvPr id="98309" name="Rectangle 3">
            <a:extLst>
              <a:ext uri="{FF2B5EF4-FFF2-40B4-BE49-F238E27FC236}">
                <a16:creationId xmlns:a16="http://schemas.microsoft.com/office/drawing/2014/main" id="{503AC132-3C6B-7D6A-91E8-0B904240DBE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B2D79197-F645-9109-A957-D62F4BB514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AA2B34D-237F-9E41-BF0F-755F9D5BBA25}" type="slidenum">
              <a:rPr lang="en-GB" altLang="en-US" sz="1200"/>
              <a:pPr eaLnBrk="1" hangingPunct="1"/>
              <a:t>43</a:t>
            </a:fld>
            <a:endParaRPr lang="en-GB" altLang="en-US" sz="1200"/>
          </a:p>
        </p:txBody>
      </p:sp>
      <p:sp>
        <p:nvSpPr>
          <p:cNvPr id="100355" name="Rectangle 7">
            <a:extLst>
              <a:ext uri="{FF2B5EF4-FFF2-40B4-BE49-F238E27FC236}">
                <a16:creationId xmlns:a16="http://schemas.microsoft.com/office/drawing/2014/main" id="{8E27BEFE-AC36-CE44-FEEA-FF8BF5C042D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17BB288-E88B-264D-9CBB-D0D783AC47FE}" type="slidenum">
              <a:rPr lang="en-US" altLang="en-US" sz="1200">
                <a:latin typeface="Times" pitchFamily="2" charset="0"/>
              </a:rPr>
              <a:pPr algn="r"/>
              <a:t>43</a:t>
            </a:fld>
            <a:endParaRPr lang="en-US" altLang="en-US" sz="1200">
              <a:latin typeface="Times" pitchFamily="2" charset="0"/>
            </a:endParaRPr>
          </a:p>
        </p:txBody>
      </p:sp>
      <p:sp>
        <p:nvSpPr>
          <p:cNvPr id="100356" name="Rectangle 2">
            <a:extLst>
              <a:ext uri="{FF2B5EF4-FFF2-40B4-BE49-F238E27FC236}">
                <a16:creationId xmlns:a16="http://schemas.microsoft.com/office/drawing/2014/main" id="{3E2B93FF-B63D-E682-A12F-E7DACFADF537}"/>
              </a:ext>
            </a:extLst>
          </p:cNvPr>
          <p:cNvSpPr>
            <a:spLocks noChangeArrowheads="1" noTextEdit="1"/>
          </p:cNvSpPr>
          <p:nvPr>
            <p:ph type="sldImg"/>
          </p:nvPr>
        </p:nvSpPr>
        <p:spPr>
          <a:ln/>
        </p:spPr>
      </p:sp>
      <p:sp>
        <p:nvSpPr>
          <p:cNvPr id="100357" name="Rectangle 3">
            <a:extLst>
              <a:ext uri="{FF2B5EF4-FFF2-40B4-BE49-F238E27FC236}">
                <a16:creationId xmlns:a16="http://schemas.microsoft.com/office/drawing/2014/main" id="{6303C465-99FE-8247-1A41-2FA20C33261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A65AF85-0C09-0F3B-2D50-DA0F181C43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CFC9E45-C9BF-B747-ADB9-835824CC52ED}" type="slidenum">
              <a:rPr lang="en-GB" altLang="en-US" sz="1200"/>
              <a:pPr eaLnBrk="1" hangingPunct="1"/>
              <a:t>44</a:t>
            </a:fld>
            <a:endParaRPr lang="en-GB" altLang="en-US" sz="1200"/>
          </a:p>
        </p:txBody>
      </p:sp>
      <p:sp>
        <p:nvSpPr>
          <p:cNvPr id="102403" name="Rectangle 7">
            <a:extLst>
              <a:ext uri="{FF2B5EF4-FFF2-40B4-BE49-F238E27FC236}">
                <a16:creationId xmlns:a16="http://schemas.microsoft.com/office/drawing/2014/main" id="{4A1B6AE2-15AC-689A-4B55-FC47020CFEB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29F226F-9FDF-0644-9377-1427D7C19874}" type="slidenum">
              <a:rPr lang="en-US" altLang="en-US" sz="1200">
                <a:latin typeface="Times" pitchFamily="2" charset="0"/>
              </a:rPr>
              <a:pPr algn="r"/>
              <a:t>44</a:t>
            </a:fld>
            <a:endParaRPr lang="en-US" altLang="en-US" sz="1200">
              <a:latin typeface="Times" pitchFamily="2" charset="0"/>
            </a:endParaRPr>
          </a:p>
        </p:txBody>
      </p:sp>
      <p:sp>
        <p:nvSpPr>
          <p:cNvPr id="102404" name="Rectangle 2">
            <a:extLst>
              <a:ext uri="{FF2B5EF4-FFF2-40B4-BE49-F238E27FC236}">
                <a16:creationId xmlns:a16="http://schemas.microsoft.com/office/drawing/2014/main" id="{03E623F0-9A10-F226-D969-66D6FF77FC44}"/>
              </a:ext>
            </a:extLst>
          </p:cNvPr>
          <p:cNvSpPr>
            <a:spLocks noChangeArrowheads="1" noTextEdit="1"/>
          </p:cNvSpPr>
          <p:nvPr>
            <p:ph type="sldImg"/>
          </p:nvPr>
        </p:nvSpPr>
        <p:spPr>
          <a:ln/>
        </p:spPr>
      </p:sp>
      <p:sp>
        <p:nvSpPr>
          <p:cNvPr id="102405" name="Rectangle 3">
            <a:extLst>
              <a:ext uri="{FF2B5EF4-FFF2-40B4-BE49-F238E27FC236}">
                <a16:creationId xmlns:a16="http://schemas.microsoft.com/office/drawing/2014/main" id="{F60ADA64-3279-6AA8-B80D-DA75C63F977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8CE6BFED-E286-265A-9492-59F3225CDF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6C3E04A-8A1B-6F45-A80B-4F0CD73A0CDC}" type="slidenum">
              <a:rPr lang="en-GB" altLang="en-US" sz="1200"/>
              <a:pPr eaLnBrk="1" hangingPunct="1"/>
              <a:t>6</a:t>
            </a:fld>
            <a:endParaRPr lang="en-GB" altLang="en-US" sz="1200"/>
          </a:p>
        </p:txBody>
      </p:sp>
      <p:sp>
        <p:nvSpPr>
          <p:cNvPr id="24579" name="Slide Image Placeholder 1">
            <a:extLst>
              <a:ext uri="{FF2B5EF4-FFF2-40B4-BE49-F238E27FC236}">
                <a16:creationId xmlns:a16="http://schemas.microsoft.com/office/drawing/2014/main" id="{F8906FA5-629B-A4D5-2F99-87D0828D702A}"/>
              </a:ext>
            </a:extLst>
          </p:cNvPr>
          <p:cNvSpPr>
            <a:spLocks noGrp="1" noRot="1" noChangeAspect="1" noTextEdit="1"/>
          </p:cNvSpPr>
          <p:nvPr>
            <p:ph type="sldImg"/>
          </p:nvPr>
        </p:nvSpPr>
        <p:spPr>
          <a:ln/>
        </p:spPr>
      </p:sp>
      <p:sp>
        <p:nvSpPr>
          <p:cNvPr id="24580" name="Notes Placeholder 2">
            <a:extLst>
              <a:ext uri="{FF2B5EF4-FFF2-40B4-BE49-F238E27FC236}">
                <a16:creationId xmlns:a16="http://schemas.microsoft.com/office/drawing/2014/main" id="{141CB523-01EF-F986-A0B4-733C578E19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en-US" sz="1100">
                <a:latin typeface="Arial" panose="020B0604020202020204" pitchFamily="34" charset="0"/>
              </a:rPr>
              <a:t>Consider the different emotions you experience for a common everyday activity – shopping online for a product, such as a new phone, a washing machine or a vacation. Firstly, there is the realisation of needing or wanting it, and then the desire and anticipation of purchasing it. This is followed by the joy or frustration of finding out more about what products are available and deciding which to choose from potentially hundreds or even thousands (by visiting numerous websites, such as comparison sites, reviews, recommendations, blogs). This entails matching what is available with what you like or need and if you can afford it. The thrill of deciding on a purchase may be quickly followed by the shock of how much it costs and the disappointment that you can’t afford it. The process of having to decide again may be accompanied by annoyance as you cant find one that is as good as your first choice. You think about other options, such as seeking advice from an expert in a shopping mall, but you have an aversion to sales assistants and don’t trust their advice, because you think they have their own interests (making money), rather than yours, at heart. So you carry on looking, getting more tired and frustrated. When you do make a decision you experience a sense of relief. You click merrily though the various options (such as color, size, warranty) and then the dreaded online payment form pops up. You type in all your details and press the final payment button. A window then appears saying that your credit card number is incorrect. So you type it in again very slowly. And you notice you need to type the 3 number security code in again. Finally, when all is done you let out a big sigh. But as you walk away from your computer doubts start to form in your mind – maybe you should have bought the other one... </a:t>
            </a:r>
          </a:p>
          <a:p>
            <a:pPr eaLnBrk="1" hangingPunct="1">
              <a:lnSpc>
                <a:spcPct val="90000"/>
              </a:lnSpc>
            </a:pPr>
            <a:r>
              <a:rPr lang="en-GB" altLang="en-US" sz="1100">
                <a:latin typeface="Arial" panose="020B0604020202020204" pitchFamily="34" charset="0"/>
              </a:rPr>
              <a:t>	This rollercoaster set of emotions is what many of us experience when shopping online, especially for expensive products, where there are a myriad of options to choose from and where we want to be sure that we make the right choice. </a:t>
            </a:r>
          </a:p>
          <a:p>
            <a:pPr eaLnBrk="1" hangingPunct="1">
              <a:lnSpc>
                <a:spcPct val="90000"/>
              </a:lnSpc>
            </a:pPr>
            <a:endParaRPr lang="en-GB" altLang="en-US" sz="1100">
              <a:latin typeface="Arial" panose="020B0604020202020204" pitchFamily="34" charset="0"/>
            </a:endParaRPr>
          </a:p>
        </p:txBody>
      </p:sp>
      <p:sp>
        <p:nvSpPr>
          <p:cNvPr id="24581" name="Slide Number Placeholder 3">
            <a:extLst>
              <a:ext uri="{FF2B5EF4-FFF2-40B4-BE49-F238E27FC236}">
                <a16:creationId xmlns:a16="http://schemas.microsoft.com/office/drawing/2014/main" id="{C43C6C15-90DB-388F-D6BB-FCD88D47451D}"/>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934044C-C650-2248-AA7F-8AB9D2CB68DB}" type="slidenum">
              <a:rPr lang="en-US" altLang="en-US" sz="1200">
                <a:latin typeface="Times" pitchFamily="2" charset="0"/>
              </a:rPr>
              <a:pPr algn="r"/>
              <a:t>6</a:t>
            </a:fld>
            <a:endParaRPr lang="en-US" altLang="en-US" sz="1200">
              <a:latin typeface="Times" pitchFamily="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2AE9BEC3-01DA-FCF3-5E80-44215BF3D7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F10D221-7A51-2F41-8ADD-3F227A518BBE}" type="slidenum">
              <a:rPr lang="en-GB" altLang="en-US" sz="1200"/>
              <a:pPr eaLnBrk="1" hangingPunct="1"/>
              <a:t>7</a:t>
            </a:fld>
            <a:endParaRPr lang="en-GB" altLang="en-US" sz="1200"/>
          </a:p>
        </p:txBody>
      </p:sp>
      <p:sp>
        <p:nvSpPr>
          <p:cNvPr id="26627" name="Rectangle 7">
            <a:extLst>
              <a:ext uri="{FF2B5EF4-FFF2-40B4-BE49-F238E27FC236}">
                <a16:creationId xmlns:a16="http://schemas.microsoft.com/office/drawing/2014/main" id="{C96E5C80-6EBE-674A-13F6-CABD5F34354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64BB2C2-B257-1046-B7B9-0A631121603A}" type="slidenum">
              <a:rPr lang="en-US" altLang="en-US" sz="1200">
                <a:latin typeface="Times" pitchFamily="2" charset="0"/>
              </a:rPr>
              <a:pPr algn="r"/>
              <a:t>7</a:t>
            </a:fld>
            <a:endParaRPr lang="en-US" altLang="en-US" sz="1200">
              <a:latin typeface="Times" pitchFamily="2" charset="0"/>
            </a:endParaRPr>
          </a:p>
        </p:txBody>
      </p:sp>
      <p:sp>
        <p:nvSpPr>
          <p:cNvPr id="26628" name="Rectangle 2">
            <a:extLst>
              <a:ext uri="{FF2B5EF4-FFF2-40B4-BE49-F238E27FC236}">
                <a16:creationId xmlns:a16="http://schemas.microsoft.com/office/drawing/2014/main" id="{D20F919D-08FE-101F-4C9C-E18B2968C11B}"/>
              </a:ext>
            </a:extLst>
          </p:cNvPr>
          <p:cNvSpPr>
            <a:spLocks noChangeArrowheads="1" noTextEdit="1"/>
          </p:cNvSpPr>
          <p:nvPr>
            <p:ph type="sldImg"/>
          </p:nvPr>
        </p:nvSpPr>
        <p:spPr>
          <a:ln/>
        </p:spPr>
      </p:sp>
      <p:sp>
        <p:nvSpPr>
          <p:cNvPr id="26629" name="Rectangle 3">
            <a:extLst>
              <a:ext uri="{FF2B5EF4-FFF2-40B4-BE49-F238E27FC236}">
                <a16:creationId xmlns:a16="http://schemas.microsoft.com/office/drawing/2014/main" id="{606DB793-1958-7CD9-6F56-8191174C952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A good place to start understanding how emotions affect behavior and how behavior affects emotions is to examine how people express themselves and read each other’s expressions. These include understanding the relationship between facial expressions, body language, gestures and tone of voice. For example, when people are happy they typically smile, laugh and open their bodies up. When they are angry they shout, gesticulate and screw up their face. A person’s expressions can trigger emotional responses in others. So when someone smiles it can cause others to feel good and smile back. </a:t>
            </a:r>
          </a:p>
          <a:p>
            <a:pPr eaLnBrk="1" hangingPunct="1"/>
            <a:endParaRPr lang="en-GB"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2A9B69C2-81FD-3D4E-D354-AC64074091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8B3643E-3A4D-3041-AAB6-DBE249817177}" type="slidenum">
              <a:rPr lang="en-GB" altLang="en-US" sz="1200"/>
              <a:pPr eaLnBrk="1" hangingPunct="1"/>
              <a:t>8</a:t>
            </a:fld>
            <a:endParaRPr lang="en-GB" altLang="en-US" sz="1200"/>
          </a:p>
        </p:txBody>
      </p:sp>
      <p:sp>
        <p:nvSpPr>
          <p:cNvPr id="28675" name="Rectangle 7">
            <a:extLst>
              <a:ext uri="{FF2B5EF4-FFF2-40B4-BE49-F238E27FC236}">
                <a16:creationId xmlns:a16="http://schemas.microsoft.com/office/drawing/2014/main" id="{5F922E3C-EE10-E170-0903-473E3BC60C6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5AAE303-95A9-8441-962B-0A2C9B25435B}" type="slidenum">
              <a:rPr lang="en-US" altLang="en-US" sz="1200">
                <a:latin typeface="Times" pitchFamily="2" charset="0"/>
              </a:rPr>
              <a:pPr algn="r"/>
              <a:t>8</a:t>
            </a:fld>
            <a:endParaRPr lang="en-US" altLang="en-US" sz="1200">
              <a:latin typeface="Times" pitchFamily="2" charset="0"/>
            </a:endParaRPr>
          </a:p>
        </p:txBody>
      </p:sp>
      <p:sp>
        <p:nvSpPr>
          <p:cNvPr id="28676" name="Rectangle 2">
            <a:extLst>
              <a:ext uri="{FF2B5EF4-FFF2-40B4-BE49-F238E27FC236}">
                <a16:creationId xmlns:a16="http://schemas.microsoft.com/office/drawing/2014/main" id="{3CC7E613-F741-1FCB-3B1A-F3E47C917858}"/>
              </a:ext>
            </a:extLst>
          </p:cNvPr>
          <p:cNvSpPr>
            <a:spLocks noChangeArrowheads="1" noTextEdit="1"/>
          </p:cNvSpPr>
          <p:nvPr>
            <p:ph type="sldImg"/>
          </p:nvPr>
        </p:nvSpPr>
        <p:spPr>
          <a:ln/>
        </p:spPr>
      </p:sp>
      <p:sp>
        <p:nvSpPr>
          <p:cNvPr id="28677" name="Rectangle 3">
            <a:extLst>
              <a:ext uri="{FF2B5EF4-FFF2-40B4-BE49-F238E27FC236}">
                <a16:creationId xmlns:a16="http://schemas.microsoft.com/office/drawing/2014/main" id="{962C30C3-E386-3A3B-5ECA-1C9DE96591F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5FA3F29-1221-8185-0660-929853B144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A447989-06AE-A849-9DFD-4F2EE898FAF3}" type="slidenum">
              <a:rPr lang="en-GB" altLang="en-US" sz="1200"/>
              <a:pPr eaLnBrk="1" hangingPunct="1"/>
              <a:t>9</a:t>
            </a:fld>
            <a:endParaRPr lang="en-GB" altLang="en-US" sz="1200"/>
          </a:p>
        </p:txBody>
      </p:sp>
      <p:sp>
        <p:nvSpPr>
          <p:cNvPr id="30723" name="Rectangle 7">
            <a:extLst>
              <a:ext uri="{FF2B5EF4-FFF2-40B4-BE49-F238E27FC236}">
                <a16:creationId xmlns:a16="http://schemas.microsoft.com/office/drawing/2014/main" id="{DDF4B329-E412-0ABA-D29C-521D1177B7B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49A0C51-53F0-4F41-8FD2-AFAAAF62A2D8}" type="slidenum">
              <a:rPr lang="en-US" altLang="en-US" sz="1200">
                <a:latin typeface="Times" pitchFamily="2" charset="0"/>
              </a:rPr>
              <a:pPr algn="r"/>
              <a:t>9</a:t>
            </a:fld>
            <a:endParaRPr lang="en-US" altLang="en-US" sz="1200">
              <a:latin typeface="Times" pitchFamily="2" charset="0"/>
            </a:endParaRPr>
          </a:p>
        </p:txBody>
      </p:sp>
      <p:sp>
        <p:nvSpPr>
          <p:cNvPr id="30724" name="Rectangle 2">
            <a:extLst>
              <a:ext uri="{FF2B5EF4-FFF2-40B4-BE49-F238E27FC236}">
                <a16:creationId xmlns:a16="http://schemas.microsoft.com/office/drawing/2014/main" id="{9CDA8498-82B0-2F09-F1FF-4F5AF225C603}"/>
              </a:ext>
            </a:extLst>
          </p:cNvPr>
          <p:cNvSpPr>
            <a:spLocks noChangeArrowheads="1" noTextEdit="1"/>
          </p:cNvSpPr>
          <p:nvPr>
            <p:ph type="sldImg"/>
          </p:nvPr>
        </p:nvSpPr>
        <p:spPr>
          <a:ln/>
        </p:spPr>
      </p:sp>
      <p:sp>
        <p:nvSpPr>
          <p:cNvPr id="30725" name="Rectangle 3">
            <a:extLst>
              <a:ext uri="{FF2B5EF4-FFF2-40B4-BE49-F238E27FC236}">
                <a16:creationId xmlns:a16="http://schemas.microsoft.com/office/drawing/2014/main" id="{CE149AF1-292E-CECF-A119-8D6C25A9B12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6745CBDA-EA04-0DED-D61B-BA5FEDB13F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5C3847B-9650-B441-881B-5BB08742BB1A}" type="slidenum">
              <a:rPr lang="en-GB" altLang="en-US" sz="1200"/>
              <a:pPr eaLnBrk="1" hangingPunct="1"/>
              <a:t>10</a:t>
            </a:fld>
            <a:endParaRPr lang="en-GB" altLang="en-US" sz="1200"/>
          </a:p>
        </p:txBody>
      </p:sp>
      <p:sp>
        <p:nvSpPr>
          <p:cNvPr id="32771" name="Rectangle 7">
            <a:extLst>
              <a:ext uri="{FF2B5EF4-FFF2-40B4-BE49-F238E27FC236}">
                <a16:creationId xmlns:a16="http://schemas.microsoft.com/office/drawing/2014/main" id="{B32EB9F8-6E75-C2A1-A51B-FE0BEF12BDE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C451069-C9D0-2D4E-BBD7-C24BBC4FEAA0}" type="slidenum">
              <a:rPr lang="en-US" altLang="en-US" sz="1200">
                <a:latin typeface="Times" pitchFamily="2" charset="0"/>
              </a:rPr>
              <a:pPr algn="r"/>
              <a:t>10</a:t>
            </a:fld>
            <a:endParaRPr lang="en-US" altLang="en-US" sz="1200">
              <a:latin typeface="Times" pitchFamily="2" charset="0"/>
            </a:endParaRPr>
          </a:p>
        </p:txBody>
      </p:sp>
      <p:sp>
        <p:nvSpPr>
          <p:cNvPr id="32772" name="Rectangle 2">
            <a:extLst>
              <a:ext uri="{FF2B5EF4-FFF2-40B4-BE49-F238E27FC236}">
                <a16:creationId xmlns:a16="http://schemas.microsoft.com/office/drawing/2014/main" id="{C36AA7B6-339F-7E0C-DCBD-5F36F46048C8}"/>
              </a:ext>
            </a:extLst>
          </p:cNvPr>
          <p:cNvSpPr>
            <a:spLocks noChangeArrowheads="1" noTextEdit="1"/>
          </p:cNvSpPr>
          <p:nvPr>
            <p:ph type="sldImg"/>
          </p:nvPr>
        </p:nvSpPr>
        <p:spPr>
          <a:ln/>
        </p:spPr>
      </p:sp>
      <p:sp>
        <p:nvSpPr>
          <p:cNvPr id="32773" name="Rectangle 3">
            <a:extLst>
              <a:ext uri="{FF2B5EF4-FFF2-40B4-BE49-F238E27FC236}">
                <a16:creationId xmlns:a16="http://schemas.microsoft.com/office/drawing/2014/main" id="{7E6BCC64-05F4-EF32-0750-8C3BD9B7759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descr="picture">
            <a:extLst>
              <a:ext uri="{FF2B5EF4-FFF2-40B4-BE49-F238E27FC236}">
                <a16:creationId xmlns:a16="http://schemas.microsoft.com/office/drawing/2014/main" id="{B197316B-A689-1FFE-7268-25C106967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979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Picture2">
            <a:extLst>
              <a:ext uri="{FF2B5EF4-FFF2-40B4-BE49-F238E27FC236}">
                <a16:creationId xmlns:a16="http://schemas.microsoft.com/office/drawing/2014/main" id="{92C4EB84-4E7E-E330-50D9-62A058191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600" y="3357563"/>
            <a:ext cx="14255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a:extLst>
              <a:ext uri="{FF2B5EF4-FFF2-40B4-BE49-F238E27FC236}">
                <a16:creationId xmlns:a16="http://schemas.microsoft.com/office/drawing/2014/main" id="{8D34F399-C5A5-B53C-53F0-DE55646C0575}"/>
              </a:ext>
            </a:extLst>
          </p:cNvPr>
          <p:cNvSpPr txBox="1">
            <a:spLocks noChangeArrowheads="1"/>
          </p:cNvSpPr>
          <p:nvPr/>
        </p:nvSpPr>
        <p:spPr bwMode="auto">
          <a:xfrm>
            <a:off x="6732588" y="6383338"/>
            <a:ext cx="2133600" cy="474662"/>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GB" altLang="en-US" sz="1200">
                <a:solidFill>
                  <a:srgbClr val="FF9900"/>
                </a:solidFill>
                <a:latin typeface="Verdana" panose="020B0604030504040204" pitchFamily="34" charset="0"/>
              </a:rPr>
              <a:t>©2011</a:t>
            </a:r>
          </a:p>
        </p:txBody>
      </p:sp>
      <p:sp>
        <p:nvSpPr>
          <p:cNvPr id="3075" name="Rectangle 3"/>
          <p:cNvSpPr>
            <a:spLocks noGrp="1" noChangeArrowheads="1"/>
          </p:cNvSpPr>
          <p:nvPr>
            <p:ph type="ctrTitle"/>
          </p:nvPr>
        </p:nvSpPr>
        <p:spPr>
          <a:xfrm>
            <a:off x="685800" y="608013"/>
            <a:ext cx="7772400" cy="1470025"/>
          </a:xfrm>
        </p:spPr>
        <p:txBody>
          <a:bodyPr/>
          <a:lstStyle>
            <a:lvl1pPr>
              <a:defRPr/>
            </a:lvl1pPr>
          </a:lstStyle>
          <a:p>
            <a:r>
              <a:rPr lang="en-GB"/>
              <a:t>Click to edit Master title style</a:t>
            </a:r>
          </a:p>
        </p:txBody>
      </p:sp>
      <p:sp>
        <p:nvSpPr>
          <p:cNvPr id="3076" name="Rectangle 4"/>
          <p:cNvSpPr>
            <a:spLocks noGrp="1" noChangeArrowheads="1"/>
          </p:cNvSpPr>
          <p:nvPr>
            <p:ph type="subTitle" idx="1"/>
          </p:nvPr>
        </p:nvSpPr>
        <p:spPr>
          <a:xfrm>
            <a:off x="1355725" y="2713038"/>
            <a:ext cx="6400800" cy="1752600"/>
          </a:xfrm>
        </p:spPr>
        <p:txBody>
          <a:bodyPr/>
          <a:lstStyle>
            <a:lvl1pPr marL="0" indent="0" algn="ctr">
              <a:buFontTx/>
              <a:buNone/>
              <a:defRPr/>
            </a:lvl1pPr>
          </a:lstStyle>
          <a:p>
            <a:r>
              <a:rPr lang="en-GB"/>
              <a:t>Click to edit Master subtitle style</a:t>
            </a:r>
          </a:p>
        </p:txBody>
      </p:sp>
      <p:sp>
        <p:nvSpPr>
          <p:cNvPr id="5" name="Rectangle 6">
            <a:extLst>
              <a:ext uri="{FF2B5EF4-FFF2-40B4-BE49-F238E27FC236}">
                <a16:creationId xmlns:a16="http://schemas.microsoft.com/office/drawing/2014/main" id="{1344FAFC-BD43-79CB-79B0-5DF75841FBA4}"/>
              </a:ext>
            </a:extLst>
          </p:cNvPr>
          <p:cNvSpPr>
            <a:spLocks noGrp="1" noChangeArrowheads="1"/>
          </p:cNvSpPr>
          <p:nvPr>
            <p:ph type="ftr" sz="quarter" idx="10"/>
          </p:nvPr>
        </p:nvSpPr>
        <p:spPr/>
        <p:txBody>
          <a:bodyPr/>
          <a:lstStyle>
            <a:lvl1pPr>
              <a:defRPr/>
            </a:lvl1pPr>
          </a:lstStyle>
          <a:p>
            <a:fld id="{53FA3A2A-AD2F-9E48-A285-5D9A31D260E1}" type="slidenum">
              <a:rPr lang="en-GB" altLang="en-US"/>
              <a:pPr/>
              <a:t>‹#›</a:t>
            </a:fld>
            <a:endParaRPr lang="en-GB" altLang="en-US"/>
          </a:p>
        </p:txBody>
      </p:sp>
      <p:sp>
        <p:nvSpPr>
          <p:cNvPr id="6" name="Rectangle 9">
            <a:extLst>
              <a:ext uri="{FF2B5EF4-FFF2-40B4-BE49-F238E27FC236}">
                <a16:creationId xmlns:a16="http://schemas.microsoft.com/office/drawing/2014/main" id="{296556E4-E3B7-0537-D902-12ED722E52B1}"/>
              </a:ext>
            </a:extLst>
          </p:cNvPr>
          <p:cNvSpPr>
            <a:spLocks noGrp="1" noChangeArrowheads="1"/>
          </p:cNvSpPr>
          <p:nvPr>
            <p:ph type="dt" sz="half" idx="11"/>
          </p:nvPr>
        </p:nvSpPr>
        <p:spPr/>
        <p:txBody>
          <a:bodyPr/>
          <a:lstStyle>
            <a:lvl1pPr>
              <a:defRPr/>
            </a:lvl1pPr>
          </a:lstStyle>
          <a:p>
            <a:pPr>
              <a:defRPr/>
            </a:pPr>
            <a:r>
              <a:rPr lang="en-GB"/>
              <a:t>www.id-book.com</a:t>
            </a:r>
          </a:p>
        </p:txBody>
      </p:sp>
    </p:spTree>
    <p:extLst>
      <p:ext uri="{BB962C8B-B14F-4D97-AF65-F5344CB8AC3E}">
        <p14:creationId xmlns:p14="http://schemas.microsoft.com/office/powerpoint/2010/main" val="2655684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11">
            <a:extLst>
              <a:ext uri="{FF2B5EF4-FFF2-40B4-BE49-F238E27FC236}">
                <a16:creationId xmlns:a16="http://schemas.microsoft.com/office/drawing/2014/main" id="{70CF6238-8EEB-6A4A-9F8C-01A78E715AF8}"/>
              </a:ext>
            </a:extLst>
          </p:cNvPr>
          <p:cNvSpPr>
            <a:spLocks noGrp="1" noChangeArrowheads="1"/>
          </p:cNvSpPr>
          <p:nvPr>
            <p:ph type="ftr" sz="quarter" idx="10"/>
          </p:nvPr>
        </p:nvSpPr>
        <p:spPr>
          <a:ln/>
        </p:spPr>
        <p:txBody>
          <a:bodyPr/>
          <a:lstStyle>
            <a:lvl1pPr>
              <a:defRPr/>
            </a:lvl1pPr>
          </a:lstStyle>
          <a:p>
            <a:fld id="{15276960-9779-AB40-8FE0-AAA0A4BE625C}" type="slidenum">
              <a:rPr lang="en-GB" altLang="en-US"/>
              <a:pPr/>
              <a:t>‹#›</a:t>
            </a:fld>
            <a:endParaRPr lang="en-GB" altLang="en-US"/>
          </a:p>
        </p:txBody>
      </p:sp>
      <p:sp>
        <p:nvSpPr>
          <p:cNvPr id="5" name="Rectangle 12">
            <a:extLst>
              <a:ext uri="{FF2B5EF4-FFF2-40B4-BE49-F238E27FC236}">
                <a16:creationId xmlns:a16="http://schemas.microsoft.com/office/drawing/2014/main" id="{CD80600D-BCE5-D472-04A9-524F6F9E2D5B}"/>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341132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11">
            <a:extLst>
              <a:ext uri="{FF2B5EF4-FFF2-40B4-BE49-F238E27FC236}">
                <a16:creationId xmlns:a16="http://schemas.microsoft.com/office/drawing/2014/main" id="{4DB4CFE2-0316-A5B5-4F5D-3093C83CBA49}"/>
              </a:ext>
            </a:extLst>
          </p:cNvPr>
          <p:cNvSpPr>
            <a:spLocks noGrp="1" noChangeArrowheads="1"/>
          </p:cNvSpPr>
          <p:nvPr>
            <p:ph type="ftr" sz="quarter" idx="10"/>
          </p:nvPr>
        </p:nvSpPr>
        <p:spPr>
          <a:ln/>
        </p:spPr>
        <p:txBody>
          <a:bodyPr/>
          <a:lstStyle>
            <a:lvl1pPr>
              <a:defRPr/>
            </a:lvl1pPr>
          </a:lstStyle>
          <a:p>
            <a:fld id="{007D1BC5-F80D-0A4C-83F8-CF7AB29224B4}" type="slidenum">
              <a:rPr lang="en-GB" altLang="en-US"/>
              <a:pPr/>
              <a:t>‹#›</a:t>
            </a:fld>
            <a:endParaRPr lang="en-GB" altLang="en-US"/>
          </a:p>
        </p:txBody>
      </p:sp>
      <p:sp>
        <p:nvSpPr>
          <p:cNvPr id="5" name="Rectangle 12">
            <a:extLst>
              <a:ext uri="{FF2B5EF4-FFF2-40B4-BE49-F238E27FC236}">
                <a16:creationId xmlns:a16="http://schemas.microsoft.com/office/drawing/2014/main" id="{18E5772E-EEE6-2CFB-500A-ABD0D8CE4153}"/>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3661299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11">
            <a:extLst>
              <a:ext uri="{FF2B5EF4-FFF2-40B4-BE49-F238E27FC236}">
                <a16:creationId xmlns:a16="http://schemas.microsoft.com/office/drawing/2014/main" id="{F50CC22F-65F7-E050-ADDC-5B1A8D5DA8CA}"/>
              </a:ext>
            </a:extLst>
          </p:cNvPr>
          <p:cNvSpPr>
            <a:spLocks noGrp="1" noChangeArrowheads="1"/>
          </p:cNvSpPr>
          <p:nvPr>
            <p:ph type="ftr" sz="quarter" idx="10"/>
          </p:nvPr>
        </p:nvSpPr>
        <p:spPr>
          <a:ln/>
        </p:spPr>
        <p:txBody>
          <a:bodyPr/>
          <a:lstStyle>
            <a:lvl1pPr>
              <a:defRPr/>
            </a:lvl1pPr>
          </a:lstStyle>
          <a:p>
            <a:fld id="{787DDF06-78C9-4D43-ABA6-6FCF0EC3B1B6}" type="slidenum">
              <a:rPr lang="en-GB" altLang="en-US"/>
              <a:pPr/>
              <a:t>‹#›</a:t>
            </a:fld>
            <a:endParaRPr lang="en-GB" altLang="en-US"/>
          </a:p>
        </p:txBody>
      </p:sp>
      <p:sp>
        <p:nvSpPr>
          <p:cNvPr id="5" name="Rectangle 12">
            <a:extLst>
              <a:ext uri="{FF2B5EF4-FFF2-40B4-BE49-F238E27FC236}">
                <a16:creationId xmlns:a16="http://schemas.microsoft.com/office/drawing/2014/main" id="{F1895A83-22F5-FF98-5353-398EDCE20D92}"/>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152260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11">
            <a:extLst>
              <a:ext uri="{FF2B5EF4-FFF2-40B4-BE49-F238E27FC236}">
                <a16:creationId xmlns:a16="http://schemas.microsoft.com/office/drawing/2014/main" id="{24D00686-DF21-10F9-8337-3A53C8593306}"/>
              </a:ext>
            </a:extLst>
          </p:cNvPr>
          <p:cNvSpPr>
            <a:spLocks noGrp="1" noChangeArrowheads="1"/>
          </p:cNvSpPr>
          <p:nvPr>
            <p:ph type="ftr" sz="quarter" idx="10"/>
          </p:nvPr>
        </p:nvSpPr>
        <p:spPr>
          <a:ln/>
        </p:spPr>
        <p:txBody>
          <a:bodyPr/>
          <a:lstStyle>
            <a:lvl1pPr>
              <a:defRPr/>
            </a:lvl1pPr>
          </a:lstStyle>
          <a:p>
            <a:fld id="{D501448E-9A0D-6348-8987-04AEB70B89BC}" type="slidenum">
              <a:rPr lang="en-GB" altLang="en-US"/>
              <a:pPr/>
              <a:t>‹#›</a:t>
            </a:fld>
            <a:endParaRPr lang="en-GB" altLang="en-US"/>
          </a:p>
        </p:txBody>
      </p:sp>
      <p:sp>
        <p:nvSpPr>
          <p:cNvPr id="5" name="Rectangle 12">
            <a:extLst>
              <a:ext uri="{FF2B5EF4-FFF2-40B4-BE49-F238E27FC236}">
                <a16:creationId xmlns:a16="http://schemas.microsoft.com/office/drawing/2014/main" id="{F203B546-0000-1979-A4F1-FF45E3C2FF84}"/>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1617280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11">
            <a:extLst>
              <a:ext uri="{FF2B5EF4-FFF2-40B4-BE49-F238E27FC236}">
                <a16:creationId xmlns:a16="http://schemas.microsoft.com/office/drawing/2014/main" id="{515270CA-4089-9BC5-A03E-61FCA6B273B6}"/>
              </a:ext>
            </a:extLst>
          </p:cNvPr>
          <p:cNvSpPr>
            <a:spLocks noGrp="1" noChangeArrowheads="1"/>
          </p:cNvSpPr>
          <p:nvPr>
            <p:ph type="ftr" sz="quarter" idx="10"/>
          </p:nvPr>
        </p:nvSpPr>
        <p:spPr>
          <a:ln/>
        </p:spPr>
        <p:txBody>
          <a:bodyPr/>
          <a:lstStyle>
            <a:lvl1pPr>
              <a:defRPr/>
            </a:lvl1pPr>
          </a:lstStyle>
          <a:p>
            <a:fld id="{2C2E2D11-C1E8-3B4B-BA1A-C5407955344A}" type="slidenum">
              <a:rPr lang="en-GB" altLang="en-US"/>
              <a:pPr/>
              <a:t>‹#›</a:t>
            </a:fld>
            <a:endParaRPr lang="en-GB" altLang="en-US"/>
          </a:p>
        </p:txBody>
      </p:sp>
      <p:sp>
        <p:nvSpPr>
          <p:cNvPr id="6" name="Rectangle 12">
            <a:extLst>
              <a:ext uri="{FF2B5EF4-FFF2-40B4-BE49-F238E27FC236}">
                <a16:creationId xmlns:a16="http://schemas.microsoft.com/office/drawing/2014/main" id="{3FF7EBA7-E80B-E832-AFB0-D98274263EFE}"/>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175632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11">
            <a:extLst>
              <a:ext uri="{FF2B5EF4-FFF2-40B4-BE49-F238E27FC236}">
                <a16:creationId xmlns:a16="http://schemas.microsoft.com/office/drawing/2014/main" id="{E2CFBDBE-BD0E-D6F6-7780-7A8313D95C92}"/>
              </a:ext>
            </a:extLst>
          </p:cNvPr>
          <p:cNvSpPr>
            <a:spLocks noGrp="1" noChangeArrowheads="1"/>
          </p:cNvSpPr>
          <p:nvPr>
            <p:ph type="ftr" sz="quarter" idx="10"/>
          </p:nvPr>
        </p:nvSpPr>
        <p:spPr>
          <a:ln/>
        </p:spPr>
        <p:txBody>
          <a:bodyPr/>
          <a:lstStyle>
            <a:lvl1pPr>
              <a:defRPr/>
            </a:lvl1pPr>
          </a:lstStyle>
          <a:p>
            <a:fld id="{2A1113CA-3311-9948-857F-BF99D70B9F21}" type="slidenum">
              <a:rPr lang="en-GB" altLang="en-US"/>
              <a:pPr/>
              <a:t>‹#›</a:t>
            </a:fld>
            <a:endParaRPr lang="en-GB" altLang="en-US"/>
          </a:p>
        </p:txBody>
      </p:sp>
      <p:sp>
        <p:nvSpPr>
          <p:cNvPr id="8" name="Rectangle 12">
            <a:extLst>
              <a:ext uri="{FF2B5EF4-FFF2-40B4-BE49-F238E27FC236}">
                <a16:creationId xmlns:a16="http://schemas.microsoft.com/office/drawing/2014/main" id="{E7A20606-2B5C-74A9-D2BA-E95E1E58B6E9}"/>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2639666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11">
            <a:extLst>
              <a:ext uri="{FF2B5EF4-FFF2-40B4-BE49-F238E27FC236}">
                <a16:creationId xmlns:a16="http://schemas.microsoft.com/office/drawing/2014/main" id="{2871137F-BA91-8716-6835-ED207F626495}"/>
              </a:ext>
            </a:extLst>
          </p:cNvPr>
          <p:cNvSpPr>
            <a:spLocks noGrp="1" noChangeArrowheads="1"/>
          </p:cNvSpPr>
          <p:nvPr>
            <p:ph type="ftr" sz="quarter" idx="10"/>
          </p:nvPr>
        </p:nvSpPr>
        <p:spPr>
          <a:ln/>
        </p:spPr>
        <p:txBody>
          <a:bodyPr/>
          <a:lstStyle>
            <a:lvl1pPr>
              <a:defRPr/>
            </a:lvl1pPr>
          </a:lstStyle>
          <a:p>
            <a:fld id="{8C327A0A-8996-C843-ADD7-BFBB0235F3C8}" type="slidenum">
              <a:rPr lang="en-GB" altLang="en-US"/>
              <a:pPr/>
              <a:t>‹#›</a:t>
            </a:fld>
            <a:endParaRPr lang="en-GB" altLang="en-US"/>
          </a:p>
        </p:txBody>
      </p:sp>
      <p:sp>
        <p:nvSpPr>
          <p:cNvPr id="4" name="Rectangle 12">
            <a:extLst>
              <a:ext uri="{FF2B5EF4-FFF2-40B4-BE49-F238E27FC236}">
                <a16:creationId xmlns:a16="http://schemas.microsoft.com/office/drawing/2014/main" id="{F0983E13-A9C9-F346-7C67-F70F4C6F3E17}"/>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3624511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F0FB6E56-385B-8ACE-4A06-7F98BD56C1BE}"/>
              </a:ext>
            </a:extLst>
          </p:cNvPr>
          <p:cNvSpPr>
            <a:spLocks noGrp="1" noChangeArrowheads="1"/>
          </p:cNvSpPr>
          <p:nvPr>
            <p:ph type="ftr" sz="quarter" idx="10"/>
          </p:nvPr>
        </p:nvSpPr>
        <p:spPr>
          <a:ln/>
        </p:spPr>
        <p:txBody>
          <a:bodyPr/>
          <a:lstStyle>
            <a:lvl1pPr>
              <a:defRPr/>
            </a:lvl1pPr>
          </a:lstStyle>
          <a:p>
            <a:fld id="{BE4C838D-C855-C844-96F6-B0AECEA39C34}" type="slidenum">
              <a:rPr lang="en-GB" altLang="en-US"/>
              <a:pPr/>
              <a:t>‹#›</a:t>
            </a:fld>
            <a:endParaRPr lang="en-GB" altLang="en-US"/>
          </a:p>
        </p:txBody>
      </p:sp>
      <p:sp>
        <p:nvSpPr>
          <p:cNvPr id="3" name="Rectangle 12">
            <a:extLst>
              <a:ext uri="{FF2B5EF4-FFF2-40B4-BE49-F238E27FC236}">
                <a16:creationId xmlns:a16="http://schemas.microsoft.com/office/drawing/2014/main" id="{6846F13C-F20F-9F53-5938-01726B0DE9EF}"/>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136440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11">
            <a:extLst>
              <a:ext uri="{FF2B5EF4-FFF2-40B4-BE49-F238E27FC236}">
                <a16:creationId xmlns:a16="http://schemas.microsoft.com/office/drawing/2014/main" id="{59DC346C-4E75-25FD-2828-A69EC45E1328}"/>
              </a:ext>
            </a:extLst>
          </p:cNvPr>
          <p:cNvSpPr>
            <a:spLocks noGrp="1" noChangeArrowheads="1"/>
          </p:cNvSpPr>
          <p:nvPr>
            <p:ph type="ftr" sz="quarter" idx="10"/>
          </p:nvPr>
        </p:nvSpPr>
        <p:spPr>
          <a:ln/>
        </p:spPr>
        <p:txBody>
          <a:bodyPr/>
          <a:lstStyle>
            <a:lvl1pPr>
              <a:defRPr/>
            </a:lvl1pPr>
          </a:lstStyle>
          <a:p>
            <a:fld id="{5EE495DD-F56B-6541-A8A1-7C9805BAABA5}" type="slidenum">
              <a:rPr lang="en-GB" altLang="en-US"/>
              <a:pPr/>
              <a:t>‹#›</a:t>
            </a:fld>
            <a:endParaRPr lang="en-GB" altLang="en-US"/>
          </a:p>
        </p:txBody>
      </p:sp>
      <p:sp>
        <p:nvSpPr>
          <p:cNvPr id="6" name="Rectangle 12">
            <a:extLst>
              <a:ext uri="{FF2B5EF4-FFF2-40B4-BE49-F238E27FC236}">
                <a16:creationId xmlns:a16="http://schemas.microsoft.com/office/drawing/2014/main" id="{BD65BFF2-8B0B-E550-2F99-14BB919F0C02}"/>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424474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11">
            <a:extLst>
              <a:ext uri="{FF2B5EF4-FFF2-40B4-BE49-F238E27FC236}">
                <a16:creationId xmlns:a16="http://schemas.microsoft.com/office/drawing/2014/main" id="{13BF9F58-6A22-2163-F66D-DA03BEFE772F}"/>
              </a:ext>
            </a:extLst>
          </p:cNvPr>
          <p:cNvSpPr>
            <a:spLocks noGrp="1" noChangeArrowheads="1"/>
          </p:cNvSpPr>
          <p:nvPr>
            <p:ph type="ftr" sz="quarter" idx="10"/>
          </p:nvPr>
        </p:nvSpPr>
        <p:spPr>
          <a:ln/>
        </p:spPr>
        <p:txBody>
          <a:bodyPr/>
          <a:lstStyle>
            <a:lvl1pPr>
              <a:defRPr/>
            </a:lvl1pPr>
          </a:lstStyle>
          <a:p>
            <a:fld id="{3B5ED182-3E6B-B241-9A3D-C82B6B1406E7}" type="slidenum">
              <a:rPr lang="en-GB" altLang="en-US"/>
              <a:pPr/>
              <a:t>‹#›</a:t>
            </a:fld>
            <a:endParaRPr lang="en-GB" altLang="en-US"/>
          </a:p>
        </p:txBody>
      </p:sp>
      <p:sp>
        <p:nvSpPr>
          <p:cNvPr id="6" name="Rectangle 12">
            <a:extLst>
              <a:ext uri="{FF2B5EF4-FFF2-40B4-BE49-F238E27FC236}">
                <a16:creationId xmlns:a16="http://schemas.microsoft.com/office/drawing/2014/main" id="{A0060150-FC55-F768-9E54-14CB71D461F5}"/>
              </a:ext>
            </a:extLst>
          </p:cNvPr>
          <p:cNvSpPr>
            <a:spLocks noGrp="1" noChangeArrowheads="1"/>
          </p:cNvSpPr>
          <p:nvPr>
            <p:ph type="dt" sz="half" idx="11"/>
          </p:nvPr>
        </p:nvSpPr>
        <p:spPr>
          <a:ln/>
        </p:spPr>
        <p:txBody>
          <a:bodyPr/>
          <a:lstStyle>
            <a:lvl1pPr>
              <a:defRPr/>
            </a:lvl1pPr>
          </a:lstStyle>
          <a:p>
            <a:pPr>
              <a:defRPr/>
            </a:pPr>
            <a:r>
              <a:rPr lang="en-GB"/>
              <a:t>www.id-book.com</a:t>
            </a:r>
          </a:p>
        </p:txBody>
      </p:sp>
    </p:spTree>
    <p:extLst>
      <p:ext uri="{BB962C8B-B14F-4D97-AF65-F5344CB8AC3E}">
        <p14:creationId xmlns:p14="http://schemas.microsoft.com/office/powerpoint/2010/main" val="3933474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icture">
            <a:extLst>
              <a:ext uri="{FF2B5EF4-FFF2-40B4-BE49-F238E27FC236}">
                <a16:creationId xmlns:a16="http://schemas.microsoft.com/office/drawing/2014/main" id="{9C582425-8DD2-7BF7-1429-775C45FBEA9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 y="-76200"/>
            <a:ext cx="92979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F6370E0B-51AF-D951-30AA-1A30AA8153A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8" name="Rectangle 3">
            <a:extLst>
              <a:ext uri="{FF2B5EF4-FFF2-40B4-BE49-F238E27FC236}">
                <a16:creationId xmlns:a16="http://schemas.microsoft.com/office/drawing/2014/main" id="{E8EC12BB-D036-A791-A882-C35779821F0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35" name="Rectangle 11">
            <a:extLst>
              <a:ext uri="{FF2B5EF4-FFF2-40B4-BE49-F238E27FC236}">
                <a16:creationId xmlns:a16="http://schemas.microsoft.com/office/drawing/2014/main" id="{9BF7413A-F3B3-1911-5434-3F7C5DB80A76}"/>
              </a:ext>
            </a:extLst>
          </p:cNvPr>
          <p:cNvSpPr>
            <a:spLocks noGrp="1" noChangeArrowheads="1"/>
          </p:cNvSpPr>
          <p:nvPr>
            <p:ph type="ftr" sz="quarter" idx="3"/>
          </p:nvPr>
        </p:nvSpPr>
        <p:spPr bwMode="auto">
          <a:xfrm>
            <a:off x="2987675"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9900"/>
                </a:solidFill>
                <a:latin typeface="Verdana" panose="020B0604030504040204" pitchFamily="34" charset="0"/>
              </a:defRPr>
            </a:lvl1pPr>
          </a:lstStyle>
          <a:p>
            <a:fld id="{810F58A7-84C0-004C-A0ED-CBA78CAB430B}" type="slidenum">
              <a:rPr lang="en-GB" altLang="en-US"/>
              <a:pPr/>
              <a:t>‹#›</a:t>
            </a:fld>
            <a:endParaRPr lang="en-GB" altLang="en-US"/>
          </a:p>
        </p:txBody>
      </p:sp>
      <p:sp>
        <p:nvSpPr>
          <p:cNvPr id="1036" name="Rectangle 12">
            <a:extLst>
              <a:ext uri="{FF2B5EF4-FFF2-40B4-BE49-F238E27FC236}">
                <a16:creationId xmlns:a16="http://schemas.microsoft.com/office/drawing/2014/main" id="{3240144A-6A59-1EEA-A6D0-DDA159A62E8E}"/>
              </a:ext>
            </a:extLst>
          </p:cNvPr>
          <p:cNvSpPr>
            <a:spLocks noGrp="1" noChangeArrowheads="1"/>
          </p:cNvSpPr>
          <p:nvPr>
            <p:ph type="dt" sz="half" idx="2"/>
          </p:nvPr>
        </p:nvSpPr>
        <p:spPr bwMode="auto">
          <a:xfrm>
            <a:off x="179388"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9900"/>
                </a:solidFill>
                <a:latin typeface="+mn-lt"/>
                <a:ea typeface="+mn-ea"/>
              </a:defRPr>
            </a:lvl1pPr>
          </a:lstStyle>
          <a:p>
            <a:pPr>
              <a:defRPr/>
            </a:pPr>
            <a:r>
              <a:rPr lang="en-GB"/>
              <a:t>www.id-book.com</a:t>
            </a:r>
          </a:p>
        </p:txBody>
      </p:sp>
      <p:sp>
        <p:nvSpPr>
          <p:cNvPr id="1037" name="Text Box 13">
            <a:extLst>
              <a:ext uri="{FF2B5EF4-FFF2-40B4-BE49-F238E27FC236}">
                <a16:creationId xmlns:a16="http://schemas.microsoft.com/office/drawing/2014/main" id="{F38CDE44-C280-4029-8730-0CA9A5E22F50}"/>
              </a:ext>
            </a:extLst>
          </p:cNvPr>
          <p:cNvSpPr txBox="1">
            <a:spLocks noChangeArrowheads="1"/>
          </p:cNvSpPr>
          <p:nvPr userDrawn="1"/>
        </p:nvSpPr>
        <p:spPr bwMode="auto">
          <a:xfrm>
            <a:off x="6732588" y="6383338"/>
            <a:ext cx="2133600" cy="474662"/>
          </a:xfrm>
          <a:prstGeom prst="rect">
            <a:avLst/>
          </a:prstGeom>
          <a:noFill/>
          <a:ln w="9525">
            <a:noFill/>
            <a:miter lim="800000"/>
            <a:headEnd/>
            <a:tailEnd/>
          </a:ln>
          <a:effec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GB" altLang="en-US" sz="1200">
                <a:solidFill>
                  <a:srgbClr val="FF9900"/>
                </a:solidFill>
                <a:latin typeface="Verdana" panose="020B0604030504040204" pitchFamily="34" charset="0"/>
              </a:rPr>
              <a:t>©2011</a:t>
            </a: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p:txStyles>
    <p:titleStyle>
      <a:lvl1pPr algn="ctr" rtl="0" eaLnBrk="0" fontAlgn="base" hangingPunct="0">
        <a:spcBef>
          <a:spcPct val="0"/>
        </a:spcBef>
        <a:spcAft>
          <a:spcPct val="0"/>
        </a:spcAft>
        <a:defRPr sz="4000">
          <a:solidFill>
            <a:srgbClr val="492D65"/>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000">
          <a:solidFill>
            <a:srgbClr val="492D65"/>
          </a:solidFill>
          <a:latin typeface="Verdana" charset="0"/>
          <a:ea typeface="ＭＳ Ｐゴシック" panose="020B0600070205080204" pitchFamily="34" charset="-128"/>
        </a:defRPr>
      </a:lvl2pPr>
      <a:lvl3pPr algn="ctr" rtl="0" eaLnBrk="0" fontAlgn="base" hangingPunct="0">
        <a:spcBef>
          <a:spcPct val="0"/>
        </a:spcBef>
        <a:spcAft>
          <a:spcPct val="0"/>
        </a:spcAft>
        <a:defRPr sz="4000">
          <a:solidFill>
            <a:srgbClr val="492D65"/>
          </a:solidFill>
          <a:latin typeface="Verdana" charset="0"/>
          <a:ea typeface="ＭＳ Ｐゴシック" panose="020B0600070205080204" pitchFamily="34" charset="-128"/>
        </a:defRPr>
      </a:lvl3pPr>
      <a:lvl4pPr algn="ctr" rtl="0" eaLnBrk="0" fontAlgn="base" hangingPunct="0">
        <a:spcBef>
          <a:spcPct val="0"/>
        </a:spcBef>
        <a:spcAft>
          <a:spcPct val="0"/>
        </a:spcAft>
        <a:defRPr sz="4000">
          <a:solidFill>
            <a:srgbClr val="492D65"/>
          </a:solidFill>
          <a:latin typeface="Verdana" charset="0"/>
          <a:ea typeface="ＭＳ Ｐゴシック" panose="020B0600070205080204" pitchFamily="34" charset="-128"/>
        </a:defRPr>
      </a:lvl4pPr>
      <a:lvl5pPr algn="ctr" rtl="0" eaLnBrk="0" fontAlgn="base" hangingPunct="0">
        <a:spcBef>
          <a:spcPct val="0"/>
        </a:spcBef>
        <a:spcAft>
          <a:spcPct val="0"/>
        </a:spcAft>
        <a:defRPr sz="4000">
          <a:solidFill>
            <a:srgbClr val="492D65"/>
          </a:solidFill>
          <a:latin typeface="Verdana" charset="0"/>
          <a:ea typeface="ＭＳ Ｐゴシック" panose="020B0600070205080204" pitchFamily="34" charset="-128"/>
        </a:defRPr>
      </a:lvl5pPr>
      <a:lvl6pPr marL="457200" algn="ctr" rtl="0" fontAlgn="base">
        <a:spcBef>
          <a:spcPct val="0"/>
        </a:spcBef>
        <a:spcAft>
          <a:spcPct val="0"/>
        </a:spcAft>
        <a:defRPr sz="4000">
          <a:solidFill>
            <a:srgbClr val="492D65"/>
          </a:solidFill>
          <a:latin typeface="Verdana" charset="0"/>
        </a:defRPr>
      </a:lvl6pPr>
      <a:lvl7pPr marL="914400" algn="ctr" rtl="0" fontAlgn="base">
        <a:spcBef>
          <a:spcPct val="0"/>
        </a:spcBef>
        <a:spcAft>
          <a:spcPct val="0"/>
        </a:spcAft>
        <a:defRPr sz="4000">
          <a:solidFill>
            <a:srgbClr val="492D65"/>
          </a:solidFill>
          <a:latin typeface="Verdana" charset="0"/>
        </a:defRPr>
      </a:lvl7pPr>
      <a:lvl8pPr marL="1371600" algn="ctr" rtl="0" fontAlgn="base">
        <a:spcBef>
          <a:spcPct val="0"/>
        </a:spcBef>
        <a:spcAft>
          <a:spcPct val="0"/>
        </a:spcAft>
        <a:defRPr sz="4000">
          <a:solidFill>
            <a:srgbClr val="492D65"/>
          </a:solidFill>
          <a:latin typeface="Verdana" charset="0"/>
        </a:defRPr>
      </a:lvl8pPr>
      <a:lvl9pPr marL="1828800" algn="ctr" rtl="0" fontAlgn="base">
        <a:spcBef>
          <a:spcPct val="0"/>
        </a:spcBef>
        <a:spcAft>
          <a:spcPct val="0"/>
        </a:spcAft>
        <a:defRPr sz="4000">
          <a:solidFill>
            <a:srgbClr val="492D65"/>
          </a:solidFill>
          <a:latin typeface="Verdana" charset="0"/>
        </a:defRPr>
      </a:lvl9pPr>
    </p:titleStyle>
    <p:bodyStyle>
      <a:lvl1pPr marL="342900" indent="-342900" algn="l" rtl="0" eaLnBrk="0" fontAlgn="base" hangingPunct="0">
        <a:spcBef>
          <a:spcPct val="20000"/>
        </a:spcBef>
        <a:spcAft>
          <a:spcPct val="0"/>
        </a:spcAft>
        <a:buChar char="•"/>
        <a:defRPr sz="3200">
          <a:solidFill>
            <a:srgbClr val="0070C0"/>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oleObject" Target="../embeddings/oleObject3.bin"/><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file:////Users/leon/Desktop/id-book%20-%20compressed%20files/Handover%20to%20Wiley/chapter%205/Ch05_final3De_final.doc!OLE_LINK1"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file:////Users/leon/Desktop/id-book%20-%20compressed%20files/Handover%20to%20Wiley/chapter%205/Ch05_final3De_final.docn!OLE_LINK2"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oleObject" Target="file:////Users/leon/Desktop/id-book%20-%20compressed%20files/Handover%20to%20Wiley/chapter%205/Ch05_final3De_final.doc!OLE_LINK3" TargetMode="External"/><Relationship Id="rId4" Type="http://schemas.openxmlformats.org/officeDocument/2006/relationships/image" Target="../media/image16.emf"/></Relationships>
</file>

<file path=ppt/slides/_rels/slide25.xml.rels><?xml version="1.0" encoding="UTF-8" standalone="yes"?>
<Relationships xmlns="http://schemas.openxmlformats.org/package/2006/relationships"><Relationship Id="rId3" Type="http://schemas.openxmlformats.org/officeDocument/2006/relationships/oleObject" Target="file:////Users/leon/Desktop/id-book%20-%20compressed%20files/Handover%20to%20Wiley/chapter%205/Ch05_final3De_final.doc!OLE_LINK4"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oleObject" Target="file:////Users/leon/Desktop/id-book%20-%20compressed%20files/Handover%20to%20Wiley/chapter%205/Ch05_final3De_final.doc!OLE_LINK5" TargetMode="External"/><Relationship Id="rId4" Type="http://schemas.openxmlformats.org/officeDocument/2006/relationships/image" Target="../media/image18.emf"/></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oleObject" Target="../embeddings/oleObject8.bin"/></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file:////Users/leon/Desktop/id-book%20-%20compressed%20files/Handover%20to%20Wiley/chapter%205/Ch05_final3De_final.doc%01!OLE_LINK6"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oleObject" Target="file:////Users/leon/Desktop/id-book%20-%20compressed%20files/Handover%20to%20Wiley/chapter%205/Ch05_final3De_final.doc%01!OLE_LINK7" TargetMode="External"/><Relationship Id="rId4" Type="http://schemas.openxmlformats.org/officeDocument/2006/relationships/image" Target="../media/image26.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4.xml.rels><?xml version="1.0" encoding="UTF-8" standalone="yes"?>
<Relationships xmlns="http://schemas.openxmlformats.org/package/2006/relationships"><Relationship Id="rId3" Type="http://schemas.openxmlformats.org/officeDocument/2006/relationships/oleObject" Target="file:////Users/leon/Desktop/id-book%20-%20compressed%20files/Handover%20to%20Wiley/chapter%205/Ch05_final3De_final.docn!OLE_LINK5"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D768140-8480-3984-7B58-4847601D97A9}"/>
              </a:ext>
            </a:extLst>
          </p:cNvPr>
          <p:cNvSpPr>
            <a:spLocks noGrp="1" noChangeArrowheads="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C4537D1-35BC-FC44-A2BB-A4FBBF82CEC6}" type="slidenum">
              <a:rPr lang="en-GB" altLang="en-US" sz="1200">
                <a:solidFill>
                  <a:srgbClr val="FF9900"/>
                </a:solidFill>
                <a:latin typeface="Verdana" panose="020B0604030504040204" pitchFamily="34" charset="0"/>
              </a:rPr>
              <a:pPr eaLnBrk="1" hangingPunct="1"/>
              <a:t>1</a:t>
            </a:fld>
            <a:endParaRPr lang="en-GB" altLang="en-US" sz="1200">
              <a:solidFill>
                <a:srgbClr val="FF9900"/>
              </a:solidFill>
              <a:latin typeface="Verdana" panose="020B0604030504040204" pitchFamily="34" charset="0"/>
            </a:endParaRPr>
          </a:p>
        </p:txBody>
      </p:sp>
      <p:sp>
        <p:nvSpPr>
          <p:cNvPr id="5" name="Rectangle 9">
            <a:extLst>
              <a:ext uri="{FF2B5EF4-FFF2-40B4-BE49-F238E27FC236}">
                <a16:creationId xmlns:a16="http://schemas.microsoft.com/office/drawing/2014/main" id="{316FA218-0896-92B2-DC3B-F32A955708A3}"/>
              </a:ext>
            </a:extLst>
          </p:cNvPr>
          <p:cNvSpPr>
            <a:spLocks noGrp="1" noChangeArrowheads="1"/>
          </p:cNvSpPr>
          <p:nvPr>
            <p:ph type="dt" sz="quarter" idx="11"/>
          </p:nvPr>
        </p:nvSpPr>
        <p:spPr/>
        <p:txBody>
          <a:bodyPr/>
          <a:lstStyle/>
          <a:p>
            <a:pPr>
              <a:defRPr/>
            </a:pPr>
            <a:r>
              <a:rPr lang="en-GB"/>
              <a:t>www.id-book.com</a:t>
            </a:r>
          </a:p>
        </p:txBody>
      </p:sp>
      <p:sp>
        <p:nvSpPr>
          <p:cNvPr id="14340" name="TextBox 4">
            <a:extLst>
              <a:ext uri="{FF2B5EF4-FFF2-40B4-BE49-F238E27FC236}">
                <a16:creationId xmlns:a16="http://schemas.microsoft.com/office/drawing/2014/main" id="{711E7444-746C-71FA-4EE7-FBF799B83699}"/>
              </a:ext>
            </a:extLst>
          </p:cNvPr>
          <p:cNvSpPr txBox="1">
            <a:spLocks noChangeArrowheads="1"/>
          </p:cNvSpPr>
          <p:nvPr/>
        </p:nvSpPr>
        <p:spPr bwMode="auto">
          <a:xfrm>
            <a:off x="1109663" y="2143125"/>
            <a:ext cx="67960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GB" altLang="en-US" sz="7200" baseline="-25000">
                <a:solidFill>
                  <a:srgbClr val="225FA2"/>
                </a:solidFill>
                <a:latin typeface="Verdana" panose="020B0604030504040204" pitchFamily="34" charset="0"/>
              </a:rPr>
              <a:t>Emotional Interaction</a:t>
            </a:r>
          </a:p>
        </p:txBody>
      </p:sp>
      <p:sp>
        <p:nvSpPr>
          <p:cNvPr id="14341" name="Rectangle 2">
            <a:extLst>
              <a:ext uri="{FF2B5EF4-FFF2-40B4-BE49-F238E27FC236}">
                <a16:creationId xmlns:a16="http://schemas.microsoft.com/office/drawing/2014/main" id="{95B9B58C-C2E8-3110-36AE-D4B0C8BCBC49}"/>
              </a:ext>
            </a:extLst>
          </p:cNvPr>
          <p:cNvSpPr>
            <a:spLocks noChangeArrowheads="1"/>
          </p:cNvSpPr>
          <p:nvPr/>
        </p:nvSpPr>
        <p:spPr bwMode="auto">
          <a:xfrm>
            <a:off x="642938" y="1714500"/>
            <a:ext cx="7772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3600">
                <a:solidFill>
                  <a:srgbClr val="492D65"/>
                </a:solidFill>
                <a:latin typeface="Verdana" panose="020B0604030504040204" pitchFamily="34" charset="0"/>
              </a:rPr>
              <a:t>Chapter 5</a:t>
            </a:r>
            <a:br>
              <a:rPr lang="en-GB" altLang="en-US" sz="3600">
                <a:solidFill>
                  <a:srgbClr val="492D65"/>
                </a:solidFill>
                <a:latin typeface="Verdana" panose="020B0604030504040204" pitchFamily="34" charset="0"/>
              </a:rPr>
            </a:br>
            <a:endParaRPr lang="en-GB" altLang="en-US" sz="3600">
              <a:solidFill>
                <a:srgbClr val="492D65"/>
              </a:solidFill>
              <a:latin typeface="Verdan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B0E609BA-0E52-6584-F4F5-7664D129EAD5}"/>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2C5FB06-59EA-5D4F-91D5-C043966678DC}" type="slidenum">
              <a:rPr lang="en-GB" altLang="en-US" sz="1200">
                <a:solidFill>
                  <a:srgbClr val="FF9900"/>
                </a:solidFill>
                <a:latin typeface="Verdana" panose="020B0604030504040204" pitchFamily="34" charset="0"/>
              </a:rPr>
              <a:pPr eaLnBrk="1" hangingPunct="1"/>
              <a:t>10</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525CBA29-F9D6-16F1-9CD9-137C9639CC03}"/>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31750" name="Rectangle 2">
            <a:extLst>
              <a:ext uri="{FF2B5EF4-FFF2-40B4-BE49-F238E27FC236}">
                <a16:creationId xmlns:a16="http://schemas.microsoft.com/office/drawing/2014/main" id="{F32D5459-3EA2-13E3-0DB4-8F3480188DEE}"/>
              </a:ext>
            </a:extLst>
          </p:cNvPr>
          <p:cNvSpPr>
            <a:spLocks noGrp="1" noChangeArrowheads="1"/>
          </p:cNvSpPr>
          <p:nvPr>
            <p:ph type="title" idx="4294967295"/>
          </p:nvPr>
        </p:nvSpPr>
        <p:spPr/>
        <p:txBody>
          <a:bodyPr/>
          <a:lstStyle/>
          <a:p>
            <a:pPr eaLnBrk="1" hangingPunct="1"/>
            <a:r>
              <a:rPr lang="en-GB" altLang="en-US"/>
              <a:t>Which one do you prefer?</a:t>
            </a:r>
          </a:p>
        </p:txBody>
      </p:sp>
      <p:graphicFrame>
        <p:nvGraphicFramePr>
          <p:cNvPr id="31746" name="Object 2">
            <a:extLst>
              <a:ext uri="{FF2B5EF4-FFF2-40B4-BE49-F238E27FC236}">
                <a16:creationId xmlns:a16="http://schemas.microsoft.com/office/drawing/2014/main" id="{41D646B9-7227-7E7F-E110-0DBB86019D8A}"/>
              </a:ext>
            </a:extLst>
          </p:cNvPr>
          <p:cNvGraphicFramePr>
            <a:graphicFrameLocks noChangeAspect="1"/>
          </p:cNvGraphicFramePr>
          <p:nvPr>
            <p:ph type="body" idx="4294967295"/>
          </p:nvPr>
        </p:nvGraphicFramePr>
        <p:xfrm>
          <a:off x="228600" y="2209800"/>
          <a:ext cx="4179888" cy="4114800"/>
        </p:xfrm>
        <a:graphic>
          <a:graphicData uri="http://schemas.openxmlformats.org/presentationml/2006/ole">
            <mc:AlternateContent xmlns:mc="http://schemas.openxmlformats.org/markup-compatibility/2006">
              <mc:Choice xmlns:v="urn:schemas-microsoft-com:vml" Requires="v">
                <p:oleObj name="Document" r:id="rId3" imgW="16421100" imgH="16167100" progId="Word.Document.8">
                  <p:embed/>
                </p:oleObj>
              </mc:Choice>
              <mc:Fallback>
                <p:oleObj name="Document" r:id="rId3" imgW="16421100" imgH="161671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4179888"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7" name="Object 3">
            <a:extLst>
              <a:ext uri="{FF2B5EF4-FFF2-40B4-BE49-F238E27FC236}">
                <a16:creationId xmlns:a16="http://schemas.microsoft.com/office/drawing/2014/main" id="{82C9C7E0-5BF1-6B2D-6036-41549A730E7B}"/>
              </a:ext>
            </a:extLst>
          </p:cNvPr>
          <p:cNvGraphicFramePr>
            <a:graphicFrameLocks noChangeAspect="1"/>
          </p:cNvGraphicFramePr>
          <p:nvPr/>
        </p:nvGraphicFramePr>
        <p:xfrm>
          <a:off x="5181600" y="1981200"/>
          <a:ext cx="2952750" cy="4464050"/>
        </p:xfrm>
        <a:graphic>
          <a:graphicData uri="http://schemas.openxmlformats.org/presentationml/2006/ole">
            <mc:AlternateContent xmlns:mc="http://schemas.openxmlformats.org/markup-compatibility/2006">
              <mc:Choice xmlns:v="urn:schemas-microsoft-com:vml" Requires="v">
                <p:oleObj name="Document" r:id="rId5" imgW="12573000" imgH="19011900" progId="Word.Document.8">
                  <p:embed/>
                </p:oleObj>
              </mc:Choice>
              <mc:Fallback>
                <p:oleObj name="Document" r:id="rId5" imgW="12573000" imgH="19011900"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981200"/>
                        <a:ext cx="295275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51F20BF8-1A21-0F49-D8B4-CCA038483015}"/>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59F46CF-E2F3-7A41-AB9F-546A6EFA6BC0}" type="slidenum">
              <a:rPr lang="en-GB" altLang="en-US" sz="1200">
                <a:solidFill>
                  <a:srgbClr val="FF9900"/>
                </a:solidFill>
                <a:latin typeface="Verdana" panose="020B0604030504040204" pitchFamily="34" charset="0"/>
              </a:rPr>
              <a:pPr eaLnBrk="1" hangingPunct="1"/>
              <a:t>11</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C26D2189-2271-FADE-E0F4-955EF7865ECA}"/>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33796" name="Rectangle 2">
            <a:extLst>
              <a:ext uri="{FF2B5EF4-FFF2-40B4-BE49-F238E27FC236}">
                <a16:creationId xmlns:a16="http://schemas.microsoft.com/office/drawing/2014/main" id="{5B30E902-8B83-9D2C-5C26-8715D1D40349}"/>
              </a:ext>
            </a:extLst>
          </p:cNvPr>
          <p:cNvSpPr>
            <a:spLocks noGrp="1" noChangeArrowheads="1"/>
          </p:cNvSpPr>
          <p:nvPr>
            <p:ph type="title" idx="4294967295"/>
          </p:nvPr>
        </p:nvSpPr>
        <p:spPr/>
        <p:txBody>
          <a:bodyPr/>
          <a:lstStyle/>
          <a:p>
            <a:pPr eaLnBrk="1" hangingPunct="1"/>
            <a:r>
              <a:rPr lang="en-GB" altLang="en-US"/>
              <a:t>Marcus and Teasley study</a:t>
            </a:r>
          </a:p>
        </p:txBody>
      </p:sp>
      <p:sp>
        <p:nvSpPr>
          <p:cNvPr id="33797" name="Rectangle 3">
            <a:extLst>
              <a:ext uri="{FF2B5EF4-FFF2-40B4-BE49-F238E27FC236}">
                <a16:creationId xmlns:a16="http://schemas.microsoft.com/office/drawing/2014/main" id="{7B6CB8C7-4B23-8E80-A9EB-367CF4D99AE4}"/>
              </a:ext>
            </a:extLst>
          </p:cNvPr>
          <p:cNvSpPr>
            <a:spLocks noGrp="1" noChangeArrowheads="1"/>
          </p:cNvSpPr>
          <p:nvPr>
            <p:ph type="body" idx="4294967295"/>
          </p:nvPr>
        </p:nvSpPr>
        <p:spPr>
          <a:xfrm>
            <a:off x="609600" y="1600200"/>
            <a:ext cx="7772400" cy="4114800"/>
          </a:xfrm>
        </p:spPr>
        <p:txBody>
          <a:bodyPr/>
          <a:lstStyle/>
          <a:p>
            <a:pPr eaLnBrk="1" hangingPunct="1">
              <a:lnSpc>
                <a:spcPct val="90000"/>
              </a:lnSpc>
            </a:pPr>
            <a:r>
              <a:rPr lang="en-GB" altLang="en-US" sz="2400"/>
              <a:t>Marcus (1992) proposed interfaces for different user groups</a:t>
            </a:r>
          </a:p>
          <a:p>
            <a:pPr lvl="1" eaLnBrk="1" hangingPunct="1">
              <a:lnSpc>
                <a:spcPct val="90000"/>
              </a:lnSpc>
            </a:pPr>
            <a:r>
              <a:rPr lang="en-GB" altLang="en-US" sz="2000">
                <a:ea typeface="ＭＳ Ｐゴシック" panose="020B0600070205080204" pitchFamily="34" charset="-128"/>
              </a:rPr>
              <a:t>Left dialog box was designed for white American females</a:t>
            </a:r>
            <a:endParaRPr lang="en-GB" altLang="en-US" sz="2400">
              <a:ea typeface="ＭＳ Ｐゴシック" panose="020B0600070205080204" pitchFamily="34" charset="-128"/>
            </a:endParaRPr>
          </a:p>
          <a:p>
            <a:pPr lvl="1" eaLnBrk="1" hangingPunct="1">
              <a:lnSpc>
                <a:spcPct val="90000"/>
              </a:lnSpc>
            </a:pPr>
            <a:r>
              <a:rPr lang="en-GB" altLang="en-US" sz="1800">
                <a:ea typeface="ＭＳ Ｐゴシック" panose="020B0600070205080204" pitchFamily="34" charset="-128"/>
              </a:rPr>
              <a:t>Who “prefer a more detailed presentation, curvilinear shapes and the absence of some of the more brutal terms ... favored by male software engineers.”</a:t>
            </a:r>
            <a:r>
              <a:rPr lang="en-GB" altLang="en-US" sz="2400">
                <a:ea typeface="ＭＳ Ｐゴシック" panose="020B0600070205080204" pitchFamily="34" charset="-128"/>
              </a:rPr>
              <a:t> </a:t>
            </a:r>
          </a:p>
          <a:p>
            <a:pPr lvl="1" eaLnBrk="1" hangingPunct="1">
              <a:lnSpc>
                <a:spcPct val="90000"/>
              </a:lnSpc>
            </a:pPr>
            <a:r>
              <a:rPr lang="en-GB" altLang="en-US" sz="2000">
                <a:ea typeface="ＭＳ Ｐゴシック" panose="020B0600070205080204" pitchFamily="34" charset="-128"/>
              </a:rPr>
              <a:t>Right dialog box was designed for European adult male intellectuals</a:t>
            </a:r>
            <a:endParaRPr lang="en-GB" altLang="en-US" sz="2400">
              <a:ea typeface="ＭＳ Ｐゴシック" panose="020B0600070205080204" pitchFamily="34" charset="-128"/>
            </a:endParaRPr>
          </a:p>
          <a:p>
            <a:pPr lvl="1" eaLnBrk="1" hangingPunct="1">
              <a:lnSpc>
                <a:spcPct val="90000"/>
              </a:lnSpc>
            </a:pPr>
            <a:r>
              <a:rPr lang="en-GB" altLang="en-US" sz="1800">
                <a:ea typeface="ＭＳ Ｐゴシック" panose="020B0600070205080204" pitchFamily="34" charset="-128"/>
              </a:rPr>
              <a:t>who like “suave prose, a restrained treatment of information density, and a classical approach to font selection”</a:t>
            </a:r>
          </a:p>
          <a:p>
            <a:pPr eaLnBrk="1" hangingPunct="1">
              <a:lnSpc>
                <a:spcPct val="90000"/>
              </a:lnSpc>
            </a:pPr>
            <a:r>
              <a:rPr lang="en-GB" altLang="en-US" sz="2400"/>
              <a:t>Teasley et al (1994) found this not to be true</a:t>
            </a:r>
            <a:endParaRPr lang="en-GB" altLang="en-US" sz="2800"/>
          </a:p>
          <a:p>
            <a:pPr lvl="1" eaLnBrk="1" hangingPunct="1">
              <a:lnSpc>
                <a:spcPct val="90000"/>
              </a:lnSpc>
            </a:pPr>
            <a:r>
              <a:rPr lang="en-GB" altLang="en-US" sz="1800">
                <a:ea typeface="ＭＳ Ｐゴシック" panose="020B0600070205080204" pitchFamily="34" charset="-128"/>
              </a:rPr>
              <a:t>the European dialog box was preferred by all and was considered most appropriate for all users</a:t>
            </a:r>
          </a:p>
          <a:p>
            <a:pPr lvl="1" eaLnBrk="1" hangingPunct="1">
              <a:lnSpc>
                <a:spcPct val="90000"/>
              </a:lnSpc>
            </a:pPr>
            <a:r>
              <a:rPr lang="en-GB" altLang="en-US" sz="1800">
                <a:ea typeface="ＭＳ Ｐゴシック" panose="020B0600070205080204" pitchFamily="34" charset="-128"/>
              </a:rPr>
              <a:t>round dialog box was strongly disliked by everyone</a:t>
            </a:r>
            <a:endParaRPr lang="en-GB" altLang="en-US" sz="2400">
              <a:ea typeface="ＭＳ Ｐゴシック" panose="020B060007020508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48A14752-717C-F695-CF76-918884D4FA3F}"/>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6DC48E-800A-0343-A109-9A0B4C7E7BA1}" type="slidenum">
              <a:rPr lang="en-GB" altLang="en-US" sz="1200">
                <a:solidFill>
                  <a:srgbClr val="FF9900"/>
                </a:solidFill>
                <a:latin typeface="Verdana" panose="020B0604030504040204" pitchFamily="34" charset="0"/>
              </a:rPr>
              <a:pPr eaLnBrk="1" hangingPunct="1"/>
              <a:t>12</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3228E375-B1EC-4CD6-3054-4A0A53594FA1}"/>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35844" name="Rectangle 2">
            <a:extLst>
              <a:ext uri="{FF2B5EF4-FFF2-40B4-BE49-F238E27FC236}">
                <a16:creationId xmlns:a16="http://schemas.microsoft.com/office/drawing/2014/main" id="{0C3D9627-7F54-6679-A2A7-535B22C03624}"/>
              </a:ext>
            </a:extLst>
          </p:cNvPr>
          <p:cNvSpPr>
            <a:spLocks noGrp="1" noChangeArrowheads="1"/>
          </p:cNvSpPr>
          <p:nvPr>
            <p:ph type="title" idx="4294967295"/>
          </p:nvPr>
        </p:nvSpPr>
        <p:spPr/>
        <p:txBody>
          <a:bodyPr/>
          <a:lstStyle/>
          <a:p>
            <a:pPr eaLnBrk="1" hangingPunct="1"/>
            <a:r>
              <a:rPr lang="en-GB" altLang="en-US"/>
              <a:t>Friendly interfaces</a:t>
            </a:r>
          </a:p>
        </p:txBody>
      </p:sp>
      <p:sp>
        <p:nvSpPr>
          <p:cNvPr id="35845" name="Rectangle 3">
            <a:extLst>
              <a:ext uri="{FF2B5EF4-FFF2-40B4-BE49-F238E27FC236}">
                <a16:creationId xmlns:a16="http://schemas.microsoft.com/office/drawing/2014/main" id="{39D7BBE1-7D99-561B-1FAF-C1D31EBABB2D}"/>
              </a:ext>
            </a:extLst>
          </p:cNvPr>
          <p:cNvSpPr>
            <a:spLocks noGrp="1" noChangeArrowheads="1"/>
          </p:cNvSpPr>
          <p:nvPr>
            <p:ph type="body" idx="4294967295"/>
          </p:nvPr>
        </p:nvSpPr>
        <p:spPr/>
        <p:txBody>
          <a:bodyPr/>
          <a:lstStyle/>
          <a:p>
            <a:pPr eaLnBrk="1" hangingPunct="1">
              <a:lnSpc>
                <a:spcPct val="90000"/>
              </a:lnSpc>
            </a:pPr>
            <a:r>
              <a:rPr lang="en-GB" altLang="en-US" sz="2800"/>
              <a:t>Microsoft pioneered friendly interfaces for technophobes - ‘At home with Bob’ software</a:t>
            </a:r>
          </a:p>
          <a:p>
            <a:pPr eaLnBrk="1" hangingPunct="1">
              <a:lnSpc>
                <a:spcPct val="90000"/>
              </a:lnSpc>
            </a:pPr>
            <a:endParaRPr lang="en-GB" altLang="en-US" sz="800"/>
          </a:p>
          <a:p>
            <a:pPr eaLnBrk="1" hangingPunct="1">
              <a:lnSpc>
                <a:spcPct val="90000"/>
              </a:lnSpc>
            </a:pPr>
            <a:r>
              <a:rPr lang="en-GB" altLang="en-US" sz="2800"/>
              <a:t>3D metaphors based on familiar places (e.g. living rooms)</a:t>
            </a:r>
          </a:p>
          <a:p>
            <a:pPr eaLnBrk="1" hangingPunct="1">
              <a:lnSpc>
                <a:spcPct val="90000"/>
              </a:lnSpc>
            </a:pPr>
            <a:endParaRPr lang="en-GB" altLang="en-US" sz="800"/>
          </a:p>
          <a:p>
            <a:pPr eaLnBrk="1" hangingPunct="1">
              <a:lnSpc>
                <a:spcPct val="90000"/>
              </a:lnSpc>
            </a:pPr>
            <a:r>
              <a:rPr lang="en-GB" altLang="en-US" sz="2800"/>
              <a:t>Agents in the guise of pets (e.g. bunny, dog) were included to talk to the user </a:t>
            </a:r>
          </a:p>
          <a:p>
            <a:pPr lvl="1" eaLnBrk="1" hangingPunct="1">
              <a:lnSpc>
                <a:spcPct val="90000"/>
              </a:lnSpc>
            </a:pPr>
            <a:r>
              <a:rPr lang="en-GB" altLang="en-US" sz="2400">
                <a:ea typeface="ＭＳ Ｐゴシック" panose="020B0600070205080204" pitchFamily="34" charset="-128"/>
              </a:rPr>
              <a:t>Make users feel more at ease and comfortable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8A56E759-65C7-4979-6148-6591E4F99600}"/>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F9DE299-BB60-4943-A393-182AEAF9E031}" type="slidenum">
              <a:rPr lang="en-GB" altLang="en-US" sz="1200">
                <a:solidFill>
                  <a:srgbClr val="FF9900"/>
                </a:solidFill>
                <a:latin typeface="Verdana" panose="020B0604030504040204" pitchFamily="34" charset="0"/>
              </a:rPr>
              <a:pPr eaLnBrk="1" hangingPunct="1"/>
              <a:t>13</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467F5974-7793-4279-7DC7-E26EB09B0C81}"/>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37893" name="Rectangle 2">
            <a:extLst>
              <a:ext uri="{FF2B5EF4-FFF2-40B4-BE49-F238E27FC236}">
                <a16:creationId xmlns:a16="http://schemas.microsoft.com/office/drawing/2014/main" id="{FA452439-3146-0471-21C3-3BA3936C16F3}"/>
              </a:ext>
            </a:extLst>
          </p:cNvPr>
          <p:cNvSpPr>
            <a:spLocks noGrp="1" noChangeArrowheads="1"/>
          </p:cNvSpPr>
          <p:nvPr>
            <p:ph type="title" idx="4294967295"/>
          </p:nvPr>
        </p:nvSpPr>
        <p:spPr/>
        <p:txBody>
          <a:bodyPr/>
          <a:lstStyle/>
          <a:p>
            <a:pPr eaLnBrk="1" hangingPunct="1"/>
            <a:r>
              <a:rPr lang="en-GB" altLang="en-US"/>
              <a:t>Bob</a:t>
            </a:r>
          </a:p>
        </p:txBody>
      </p:sp>
      <p:graphicFrame>
        <p:nvGraphicFramePr>
          <p:cNvPr id="37890" name="Object 2">
            <a:extLst>
              <a:ext uri="{FF2B5EF4-FFF2-40B4-BE49-F238E27FC236}">
                <a16:creationId xmlns:a16="http://schemas.microsoft.com/office/drawing/2014/main" id="{F500FFE3-8BC3-1346-0061-9F2A0704BAF9}"/>
              </a:ext>
            </a:extLst>
          </p:cNvPr>
          <p:cNvGraphicFramePr>
            <a:graphicFrameLocks noChangeAspect="1"/>
          </p:cNvGraphicFramePr>
          <p:nvPr>
            <p:ph type="body" idx="4294967295"/>
          </p:nvPr>
        </p:nvGraphicFramePr>
        <p:xfrm>
          <a:off x="1949450" y="1600200"/>
          <a:ext cx="5245100" cy="4525963"/>
        </p:xfrm>
        <a:graphic>
          <a:graphicData uri="http://schemas.openxmlformats.org/presentationml/2006/ole">
            <mc:AlternateContent xmlns:mc="http://schemas.openxmlformats.org/markup-compatibility/2006">
              <mc:Choice xmlns:v="urn:schemas-microsoft-com:vml" Requires="v">
                <p:oleObj name="Document" r:id="rId3" imgW="16116300" imgH="13398500" progId="Word.Document.8">
                  <p:embed/>
                </p:oleObj>
              </mc:Choice>
              <mc:Fallback>
                <p:oleObj name="Document" r:id="rId3" imgW="16116300" imgH="133985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450" y="1600200"/>
                        <a:ext cx="5245100"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BD1963D0-40AA-38AA-6DBB-8FD679F4EE7B}"/>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055015F-9C3F-D44E-B746-9F41A34258E7}" type="slidenum">
              <a:rPr lang="en-GB" altLang="en-US" sz="1200">
                <a:solidFill>
                  <a:srgbClr val="FF9900"/>
                </a:solidFill>
                <a:latin typeface="Verdana" panose="020B0604030504040204" pitchFamily="34" charset="0"/>
              </a:rPr>
              <a:pPr eaLnBrk="1" hangingPunct="1"/>
              <a:t>14</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3570A87D-7F7E-EBCB-6ED7-DA66405C9AB5}"/>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39941" name="Rectangle 2">
            <a:extLst>
              <a:ext uri="{FF2B5EF4-FFF2-40B4-BE49-F238E27FC236}">
                <a16:creationId xmlns:a16="http://schemas.microsoft.com/office/drawing/2014/main" id="{E1B1A734-D4B4-3444-8D34-7AD216F81F80}"/>
              </a:ext>
            </a:extLst>
          </p:cNvPr>
          <p:cNvSpPr>
            <a:spLocks noGrp="1" noChangeArrowheads="1"/>
          </p:cNvSpPr>
          <p:nvPr>
            <p:ph type="title" idx="4294967295"/>
          </p:nvPr>
        </p:nvSpPr>
        <p:spPr/>
        <p:txBody>
          <a:bodyPr/>
          <a:lstStyle/>
          <a:p>
            <a:pPr eaLnBrk="1" hangingPunct="1"/>
            <a:r>
              <a:rPr lang="en-GB" altLang="en-US"/>
              <a:t>Clippy</a:t>
            </a:r>
          </a:p>
        </p:txBody>
      </p:sp>
      <p:sp>
        <p:nvSpPr>
          <p:cNvPr id="39942" name="Rectangle 3">
            <a:extLst>
              <a:ext uri="{FF2B5EF4-FFF2-40B4-BE49-F238E27FC236}">
                <a16:creationId xmlns:a16="http://schemas.microsoft.com/office/drawing/2014/main" id="{45BE0D48-1B52-A316-EA32-98446989F78C}"/>
              </a:ext>
            </a:extLst>
          </p:cNvPr>
          <p:cNvSpPr>
            <a:spLocks noGrp="1" noChangeArrowheads="1"/>
          </p:cNvSpPr>
          <p:nvPr>
            <p:ph type="body" idx="4294967295"/>
          </p:nvPr>
        </p:nvSpPr>
        <p:spPr/>
        <p:txBody>
          <a:bodyPr/>
          <a:lstStyle/>
          <a:p>
            <a:pPr eaLnBrk="1" hangingPunct="1">
              <a:lnSpc>
                <a:spcPct val="90000"/>
              </a:lnSpc>
            </a:pPr>
            <a:r>
              <a:rPr lang="en-GB" altLang="en-US"/>
              <a:t>Why was Clippy disliked</a:t>
            </a:r>
            <a:br>
              <a:rPr lang="en-GB" altLang="en-US"/>
            </a:br>
            <a:r>
              <a:rPr lang="en-GB" altLang="en-US"/>
              <a:t>by so many?</a:t>
            </a:r>
          </a:p>
          <a:p>
            <a:pPr eaLnBrk="1" hangingPunct="1">
              <a:lnSpc>
                <a:spcPct val="90000"/>
              </a:lnSpc>
            </a:pPr>
            <a:r>
              <a:rPr lang="en-GB" altLang="en-US"/>
              <a:t>Was it annoying, </a:t>
            </a:r>
            <a:br>
              <a:rPr lang="en-GB" altLang="en-US"/>
            </a:br>
            <a:r>
              <a:rPr lang="en-GB" altLang="en-US"/>
              <a:t>distracting,</a:t>
            </a:r>
            <a:br>
              <a:rPr lang="en-GB" altLang="en-US"/>
            </a:br>
            <a:r>
              <a:rPr lang="en-GB" altLang="en-US"/>
              <a:t>patronising or other?</a:t>
            </a:r>
          </a:p>
          <a:p>
            <a:pPr eaLnBrk="1" hangingPunct="1">
              <a:lnSpc>
                <a:spcPct val="90000"/>
              </a:lnSpc>
            </a:pPr>
            <a:r>
              <a:rPr lang="en-GB" altLang="en-US"/>
              <a:t>What sort of user </a:t>
            </a:r>
            <a:br>
              <a:rPr lang="en-GB" altLang="en-US"/>
            </a:br>
            <a:r>
              <a:rPr lang="en-GB" altLang="en-US"/>
              <a:t>liked Clippy?</a:t>
            </a:r>
          </a:p>
          <a:p>
            <a:pPr eaLnBrk="1" hangingPunct="1">
              <a:lnSpc>
                <a:spcPct val="90000"/>
              </a:lnSpc>
            </a:pPr>
            <a:endParaRPr lang="en-GB" altLang="en-US"/>
          </a:p>
        </p:txBody>
      </p:sp>
      <p:graphicFrame>
        <p:nvGraphicFramePr>
          <p:cNvPr id="39938" name="Object 2">
            <a:extLst>
              <a:ext uri="{FF2B5EF4-FFF2-40B4-BE49-F238E27FC236}">
                <a16:creationId xmlns:a16="http://schemas.microsoft.com/office/drawing/2014/main" id="{AAFA925B-A126-7D8E-8492-C2831D572CD3}"/>
              </a:ext>
            </a:extLst>
          </p:cNvPr>
          <p:cNvGraphicFramePr>
            <a:graphicFrameLocks noChangeAspect="1"/>
          </p:cNvGraphicFramePr>
          <p:nvPr/>
        </p:nvGraphicFramePr>
        <p:xfrm>
          <a:off x="6477000" y="2438400"/>
          <a:ext cx="1206500" cy="2763838"/>
        </p:xfrm>
        <a:graphic>
          <a:graphicData uri="http://schemas.openxmlformats.org/presentationml/2006/ole">
            <mc:AlternateContent xmlns:mc="http://schemas.openxmlformats.org/markup-compatibility/2006">
              <mc:Choice xmlns:v="urn:schemas-microsoft-com:vml" Requires="v">
                <p:oleObj name="Document" r:id="rId3" imgW="3619500" imgH="8293100" progId="Word.Document.8">
                  <p:embed/>
                </p:oleObj>
              </mc:Choice>
              <mc:Fallback>
                <p:oleObj name="Document" r:id="rId3" imgW="3619500" imgH="82931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438400"/>
                        <a:ext cx="1206500" cy="2763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663D08D-3B14-CF9D-82E0-43D92DB3D831}"/>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1CEBD99-DF04-4B4C-A838-1D9DF7FFF626}" type="slidenum">
              <a:rPr lang="en-GB" altLang="en-US" sz="1200">
                <a:solidFill>
                  <a:srgbClr val="FF9900"/>
                </a:solidFill>
                <a:latin typeface="Verdana" panose="020B0604030504040204" pitchFamily="34" charset="0"/>
              </a:rPr>
              <a:pPr eaLnBrk="1" hangingPunct="1"/>
              <a:t>15</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C84F18A7-FE0D-11DA-8F70-DC02AD4081C1}"/>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41988" name="Rectangle 2">
            <a:extLst>
              <a:ext uri="{FF2B5EF4-FFF2-40B4-BE49-F238E27FC236}">
                <a16:creationId xmlns:a16="http://schemas.microsoft.com/office/drawing/2014/main" id="{432758F9-EFB0-578F-1FA1-4C7BB8E27EB5}"/>
              </a:ext>
            </a:extLst>
          </p:cNvPr>
          <p:cNvSpPr>
            <a:spLocks noGrp="1" noChangeArrowheads="1"/>
          </p:cNvSpPr>
          <p:nvPr>
            <p:ph type="title" idx="4294967295"/>
          </p:nvPr>
        </p:nvSpPr>
        <p:spPr>
          <a:xfrm>
            <a:off x="685800" y="228600"/>
            <a:ext cx="7772400" cy="1143000"/>
          </a:xfrm>
        </p:spPr>
        <p:txBody>
          <a:bodyPr/>
          <a:lstStyle/>
          <a:p>
            <a:pPr eaLnBrk="1" hangingPunct="1"/>
            <a:r>
              <a:rPr lang="en-GB" altLang="en-US"/>
              <a:t>Frustrating interfaces</a:t>
            </a:r>
          </a:p>
        </p:txBody>
      </p:sp>
      <p:sp>
        <p:nvSpPr>
          <p:cNvPr id="41989" name="Rectangle 3">
            <a:extLst>
              <a:ext uri="{FF2B5EF4-FFF2-40B4-BE49-F238E27FC236}">
                <a16:creationId xmlns:a16="http://schemas.microsoft.com/office/drawing/2014/main" id="{2A2892AD-4A3C-A596-2DFF-8A84C3A045EF}"/>
              </a:ext>
            </a:extLst>
          </p:cNvPr>
          <p:cNvSpPr>
            <a:spLocks noGrp="1" noChangeArrowheads="1"/>
          </p:cNvSpPr>
          <p:nvPr>
            <p:ph type="body" idx="4294967295"/>
          </p:nvPr>
        </p:nvSpPr>
        <p:spPr>
          <a:xfrm>
            <a:off x="685800" y="1524000"/>
            <a:ext cx="8001000" cy="4114800"/>
          </a:xfrm>
        </p:spPr>
        <p:txBody>
          <a:bodyPr/>
          <a:lstStyle/>
          <a:p>
            <a:pPr eaLnBrk="1" hangingPunct="1">
              <a:lnSpc>
                <a:spcPct val="90000"/>
              </a:lnSpc>
            </a:pPr>
            <a:r>
              <a:rPr lang="en-GB" altLang="en-US" sz="2400"/>
              <a:t>Many causes:</a:t>
            </a:r>
            <a:endParaRPr lang="en-GB" altLang="en-US" sz="2000"/>
          </a:p>
          <a:p>
            <a:pPr eaLnBrk="1" hangingPunct="1">
              <a:lnSpc>
                <a:spcPct val="90000"/>
              </a:lnSpc>
            </a:pPr>
            <a:endParaRPr lang="en-GB" altLang="en-US" sz="700"/>
          </a:p>
          <a:p>
            <a:pPr lvl="1" eaLnBrk="1" hangingPunct="1">
              <a:lnSpc>
                <a:spcPct val="90000"/>
              </a:lnSpc>
            </a:pPr>
            <a:r>
              <a:rPr lang="en-GB" altLang="en-US" sz="2000">
                <a:ea typeface="ＭＳ Ｐゴシック" panose="020B0600070205080204" pitchFamily="34" charset="-128"/>
              </a:rPr>
              <a:t>When an application doesn’t work properly or crashes</a:t>
            </a:r>
          </a:p>
          <a:p>
            <a:pPr lvl="1" eaLnBrk="1" hangingPunct="1">
              <a:lnSpc>
                <a:spcPct val="90000"/>
              </a:lnSpc>
            </a:pPr>
            <a:r>
              <a:rPr lang="en-GB" altLang="en-US" sz="2000">
                <a:ea typeface="ＭＳ Ｐゴシック" panose="020B0600070205080204" pitchFamily="34" charset="-128"/>
              </a:rPr>
              <a:t>When a system doesn’t do what the user wants it to do</a:t>
            </a:r>
          </a:p>
          <a:p>
            <a:pPr lvl="1" eaLnBrk="1" hangingPunct="1">
              <a:lnSpc>
                <a:spcPct val="90000"/>
              </a:lnSpc>
            </a:pPr>
            <a:r>
              <a:rPr lang="en-GB" altLang="en-US" sz="2000">
                <a:ea typeface="ＭＳ Ｐゴシック" panose="020B0600070205080204" pitchFamily="34" charset="-128"/>
              </a:rPr>
              <a:t>When a user’s expectations are not met</a:t>
            </a:r>
          </a:p>
          <a:p>
            <a:pPr lvl="1" eaLnBrk="1" hangingPunct="1">
              <a:lnSpc>
                <a:spcPct val="90000"/>
              </a:lnSpc>
            </a:pPr>
            <a:r>
              <a:rPr lang="en-GB" altLang="en-US" sz="2000">
                <a:ea typeface="ＭＳ Ｐゴシック" panose="020B0600070205080204" pitchFamily="34" charset="-128"/>
              </a:rPr>
              <a:t>When a system does not provide sufficient information to enable the user to know what to do </a:t>
            </a:r>
          </a:p>
          <a:p>
            <a:pPr lvl="1" eaLnBrk="1" hangingPunct="1">
              <a:lnSpc>
                <a:spcPct val="90000"/>
              </a:lnSpc>
            </a:pPr>
            <a:r>
              <a:rPr lang="en-GB" altLang="en-US" sz="2000">
                <a:ea typeface="ＭＳ Ｐゴシック" panose="020B0600070205080204" pitchFamily="34" charset="-128"/>
              </a:rPr>
              <a:t>When error messages pop up that are vague, obtuse or condemning</a:t>
            </a:r>
          </a:p>
          <a:p>
            <a:pPr lvl="1" eaLnBrk="1" hangingPunct="1">
              <a:lnSpc>
                <a:spcPct val="90000"/>
              </a:lnSpc>
            </a:pPr>
            <a:r>
              <a:rPr lang="en-GB" altLang="en-US" sz="2000">
                <a:ea typeface="ＭＳ Ｐゴシック" panose="020B0600070205080204" pitchFamily="34" charset="-128"/>
              </a:rPr>
              <a:t>When the appearance of an interface is garish, noisy, gimmicky or patronizing</a:t>
            </a:r>
          </a:p>
          <a:p>
            <a:pPr lvl="1" eaLnBrk="1" hangingPunct="1">
              <a:lnSpc>
                <a:spcPct val="90000"/>
              </a:lnSpc>
            </a:pPr>
            <a:r>
              <a:rPr lang="en-GB" altLang="en-US" sz="2000">
                <a:ea typeface="ＭＳ Ｐゴシック" panose="020B0600070205080204" pitchFamily="34" charset="-128"/>
              </a:rPr>
              <a:t>When a system requires users to carry out too many steps to perform a task, only to discover a mistake was made earlier and they need to start all over again</a:t>
            </a:r>
          </a:p>
          <a:p>
            <a:pPr lvl="1" eaLnBrk="1" hangingPunct="1">
              <a:lnSpc>
                <a:spcPct val="90000"/>
              </a:lnSpc>
              <a:buFontTx/>
              <a:buNone/>
            </a:pPr>
            <a:endParaRPr lang="en-GB" altLang="en-US" sz="160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A549D956-75F2-99FE-A7CF-00BFDE74165D}"/>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5D2656E-BC1D-1546-A787-8ADE6C22BF16}" type="slidenum">
              <a:rPr lang="en-GB" altLang="en-US" sz="1200">
                <a:solidFill>
                  <a:srgbClr val="FF9900"/>
                </a:solidFill>
                <a:latin typeface="Verdana" panose="020B0604030504040204" pitchFamily="34" charset="0"/>
              </a:rPr>
              <a:pPr eaLnBrk="1" hangingPunct="1"/>
              <a:t>16</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2317ACE6-6BA9-DC72-B9B6-2ADF084F26E7}"/>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44037" name="Rectangle 2">
            <a:extLst>
              <a:ext uri="{FF2B5EF4-FFF2-40B4-BE49-F238E27FC236}">
                <a16:creationId xmlns:a16="http://schemas.microsoft.com/office/drawing/2014/main" id="{3B91AF02-C7DE-DBC2-20F6-5B7674DCDD3B}"/>
              </a:ext>
            </a:extLst>
          </p:cNvPr>
          <p:cNvSpPr>
            <a:spLocks noGrp="1" noChangeArrowheads="1"/>
          </p:cNvSpPr>
          <p:nvPr>
            <p:ph type="title" idx="4294967295"/>
          </p:nvPr>
        </p:nvSpPr>
        <p:spPr/>
        <p:txBody>
          <a:bodyPr/>
          <a:lstStyle/>
          <a:p>
            <a:pPr eaLnBrk="1" hangingPunct="1"/>
            <a:r>
              <a:rPr lang="en-GB" altLang="en-US"/>
              <a:t>Gimmicks</a:t>
            </a:r>
          </a:p>
        </p:txBody>
      </p:sp>
      <p:sp>
        <p:nvSpPr>
          <p:cNvPr id="44038" name="Rectangle 3">
            <a:extLst>
              <a:ext uri="{FF2B5EF4-FFF2-40B4-BE49-F238E27FC236}">
                <a16:creationId xmlns:a16="http://schemas.microsoft.com/office/drawing/2014/main" id="{0438A888-DFD3-3ED1-7FA7-EA1FFB3A29A0}"/>
              </a:ext>
            </a:extLst>
          </p:cNvPr>
          <p:cNvSpPr>
            <a:spLocks noGrp="1" noChangeArrowheads="1"/>
          </p:cNvSpPr>
          <p:nvPr>
            <p:ph type="body" idx="4294967295"/>
          </p:nvPr>
        </p:nvSpPr>
        <p:spPr/>
        <p:txBody>
          <a:bodyPr/>
          <a:lstStyle/>
          <a:p>
            <a:pPr eaLnBrk="1" hangingPunct="1"/>
            <a:r>
              <a:rPr lang="en-GB" altLang="en-US"/>
              <a:t>Amusing to the designer but not the user, e.g.</a:t>
            </a:r>
          </a:p>
          <a:p>
            <a:pPr lvl="1" eaLnBrk="1" hangingPunct="1"/>
            <a:r>
              <a:rPr lang="en-GB" altLang="en-US">
                <a:ea typeface="ＭＳ Ｐゴシック" panose="020B0600070205080204" pitchFamily="34" charset="-128"/>
              </a:rPr>
              <a:t>Clicking on a link to a website only to discover that it is still ‘under construction’</a:t>
            </a:r>
          </a:p>
          <a:p>
            <a:pPr eaLnBrk="1" hangingPunct="1"/>
            <a:endParaRPr lang="en-GB" altLang="en-US"/>
          </a:p>
        </p:txBody>
      </p:sp>
      <p:graphicFrame>
        <p:nvGraphicFramePr>
          <p:cNvPr id="44034" name="Object 2">
            <a:extLst>
              <a:ext uri="{FF2B5EF4-FFF2-40B4-BE49-F238E27FC236}">
                <a16:creationId xmlns:a16="http://schemas.microsoft.com/office/drawing/2014/main" id="{6F31A249-80A3-9620-3256-0E9CEBD8F81B}"/>
              </a:ext>
            </a:extLst>
          </p:cNvPr>
          <p:cNvGraphicFramePr>
            <a:graphicFrameLocks noChangeAspect="1"/>
          </p:cNvGraphicFramePr>
          <p:nvPr/>
        </p:nvGraphicFramePr>
        <p:xfrm>
          <a:off x="2438400" y="4800600"/>
          <a:ext cx="3657600" cy="557213"/>
        </p:xfrm>
        <a:graphic>
          <a:graphicData uri="http://schemas.openxmlformats.org/presentationml/2006/ole">
            <mc:AlternateContent xmlns:mc="http://schemas.openxmlformats.org/markup-compatibility/2006">
              <mc:Choice xmlns:v="urn:schemas-microsoft-com:vml" Requires="v">
                <p:oleObj name="Document" r:id="rId3" imgW="10972800" imgH="1676400" progId="Word.Document.8">
                  <p:embed/>
                </p:oleObj>
              </mc:Choice>
              <mc:Fallback>
                <p:oleObj name="Document" r:id="rId3" imgW="10972800" imgH="16764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800600"/>
                        <a:ext cx="3657600" cy="55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1A25FA00-5FB5-BBC1-88AF-0285A297C67B}"/>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54FB6EC-F8A7-0447-8E15-25413BCC5C8E}" type="slidenum">
              <a:rPr lang="en-GB" altLang="en-US" sz="1200">
                <a:solidFill>
                  <a:srgbClr val="FF9900"/>
                </a:solidFill>
                <a:latin typeface="Verdana" panose="020B0604030504040204" pitchFamily="34" charset="0"/>
              </a:rPr>
              <a:pPr eaLnBrk="1" hangingPunct="1"/>
              <a:t>17</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C7A35B7A-5CF1-BA45-C3BA-E5B94E93999E}"/>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46084" name="Rectangle 2">
            <a:extLst>
              <a:ext uri="{FF2B5EF4-FFF2-40B4-BE49-F238E27FC236}">
                <a16:creationId xmlns:a16="http://schemas.microsoft.com/office/drawing/2014/main" id="{8114EA62-5341-83FF-37BB-2127B1E5AF0A}"/>
              </a:ext>
            </a:extLst>
          </p:cNvPr>
          <p:cNvSpPr>
            <a:spLocks noGrp="1" noChangeArrowheads="1"/>
          </p:cNvSpPr>
          <p:nvPr>
            <p:ph type="title" idx="4294967295"/>
          </p:nvPr>
        </p:nvSpPr>
        <p:spPr>
          <a:xfrm>
            <a:off x="685800" y="228600"/>
            <a:ext cx="7772400" cy="1143000"/>
          </a:xfrm>
        </p:spPr>
        <p:txBody>
          <a:bodyPr/>
          <a:lstStyle/>
          <a:p>
            <a:pPr eaLnBrk="1" hangingPunct="1"/>
            <a:r>
              <a:rPr lang="en-GB" altLang="en-US"/>
              <a:t>Error messages</a:t>
            </a:r>
          </a:p>
        </p:txBody>
      </p:sp>
      <p:sp>
        <p:nvSpPr>
          <p:cNvPr id="46085" name="Rectangle 3">
            <a:extLst>
              <a:ext uri="{FF2B5EF4-FFF2-40B4-BE49-F238E27FC236}">
                <a16:creationId xmlns:a16="http://schemas.microsoft.com/office/drawing/2014/main" id="{763FBE5D-555D-D21B-735A-AA85E6369457}"/>
              </a:ext>
            </a:extLst>
          </p:cNvPr>
          <p:cNvSpPr>
            <a:spLocks noGrp="1" noChangeArrowheads="1"/>
          </p:cNvSpPr>
          <p:nvPr>
            <p:ph type="body" idx="4294967295"/>
          </p:nvPr>
        </p:nvSpPr>
        <p:spPr>
          <a:xfrm>
            <a:off x="381000" y="1447800"/>
            <a:ext cx="8382000" cy="4114800"/>
          </a:xfrm>
        </p:spPr>
        <p:txBody>
          <a:bodyPr/>
          <a:lstStyle/>
          <a:p>
            <a:pPr algn="ctr" eaLnBrk="1" hangingPunct="1">
              <a:lnSpc>
                <a:spcPct val="90000"/>
              </a:lnSpc>
              <a:buFontTx/>
              <a:buNone/>
            </a:pPr>
            <a:r>
              <a:rPr lang="en-GB" altLang="en-US" sz="1800">
                <a:solidFill>
                  <a:srgbClr val="1D6E76"/>
                </a:solidFill>
              </a:rPr>
              <a:t>“The application Word Wonder has unexpectedly quit due to a type 2 error.”</a:t>
            </a:r>
          </a:p>
          <a:p>
            <a:pPr algn="ctr" eaLnBrk="1" hangingPunct="1">
              <a:lnSpc>
                <a:spcPct val="90000"/>
              </a:lnSpc>
              <a:buFontTx/>
              <a:buNone/>
            </a:pPr>
            <a:endParaRPr lang="en-GB" altLang="en-US" sz="700"/>
          </a:p>
          <a:p>
            <a:pPr algn="ctr" eaLnBrk="1" hangingPunct="1">
              <a:lnSpc>
                <a:spcPct val="90000"/>
              </a:lnSpc>
              <a:buFontTx/>
              <a:buNone/>
            </a:pPr>
            <a:r>
              <a:rPr lang="en-GB" altLang="en-US" sz="2400"/>
              <a:t>Why not instead:</a:t>
            </a:r>
          </a:p>
          <a:p>
            <a:pPr algn="ctr" eaLnBrk="1" hangingPunct="1">
              <a:lnSpc>
                <a:spcPct val="90000"/>
              </a:lnSpc>
              <a:buFontTx/>
              <a:buNone/>
            </a:pPr>
            <a:endParaRPr lang="en-GB" altLang="en-US" sz="700"/>
          </a:p>
          <a:p>
            <a:pPr algn="ctr" eaLnBrk="1" hangingPunct="1">
              <a:lnSpc>
                <a:spcPct val="90000"/>
              </a:lnSpc>
              <a:buFontTx/>
              <a:buNone/>
            </a:pPr>
            <a:r>
              <a:rPr lang="en-GB" altLang="en-US" sz="1800">
                <a:solidFill>
                  <a:srgbClr val="1D6E76"/>
                </a:solidFill>
              </a:rPr>
              <a:t>“the application has </a:t>
            </a:r>
            <a:r>
              <a:rPr lang="en-GB" altLang="en-US" sz="1800" i="1">
                <a:solidFill>
                  <a:srgbClr val="1D6E76"/>
                </a:solidFill>
              </a:rPr>
              <a:t>expectedly</a:t>
            </a:r>
            <a:r>
              <a:rPr lang="en-GB" altLang="en-US" sz="1800">
                <a:solidFill>
                  <a:srgbClr val="1D6E76"/>
                </a:solidFill>
              </a:rPr>
              <a:t> quit due to poor coding in the operating system”</a:t>
            </a:r>
            <a:endParaRPr lang="en-GB" altLang="en-US" sz="2000"/>
          </a:p>
          <a:p>
            <a:pPr eaLnBrk="1" hangingPunct="1">
              <a:lnSpc>
                <a:spcPct val="90000"/>
              </a:lnSpc>
            </a:pPr>
            <a:endParaRPr lang="en-GB" altLang="en-US" sz="2000"/>
          </a:p>
          <a:p>
            <a:pPr eaLnBrk="1" hangingPunct="1">
              <a:lnSpc>
                <a:spcPct val="90000"/>
              </a:lnSpc>
            </a:pPr>
            <a:r>
              <a:rPr lang="en-GB" altLang="en-US" sz="2000"/>
              <a:t>Shneiderman’s  guidelines for error messages include:</a:t>
            </a:r>
          </a:p>
          <a:p>
            <a:pPr lvl="2" eaLnBrk="1" hangingPunct="1">
              <a:lnSpc>
                <a:spcPct val="90000"/>
              </a:lnSpc>
            </a:pPr>
            <a:r>
              <a:rPr lang="en-GB" altLang="en-US" sz="1800">
                <a:ea typeface="ＭＳ Ｐゴシック" panose="020B0600070205080204" pitchFamily="34" charset="-128"/>
              </a:rPr>
              <a:t>avoid using terms like FATAL, INVALID, BAD</a:t>
            </a:r>
          </a:p>
          <a:p>
            <a:pPr lvl="2" eaLnBrk="1" hangingPunct="1">
              <a:lnSpc>
                <a:spcPct val="90000"/>
              </a:lnSpc>
            </a:pPr>
            <a:r>
              <a:rPr lang="en-GB" altLang="en-US" sz="1800">
                <a:ea typeface="ＭＳ Ｐゴシック" panose="020B0600070205080204" pitchFamily="34" charset="-128"/>
              </a:rPr>
              <a:t>Audio warnings </a:t>
            </a:r>
          </a:p>
          <a:p>
            <a:pPr lvl="2" eaLnBrk="1" hangingPunct="1">
              <a:lnSpc>
                <a:spcPct val="90000"/>
              </a:lnSpc>
            </a:pPr>
            <a:r>
              <a:rPr lang="en-GB" altLang="en-US" sz="1800">
                <a:ea typeface="ＭＳ Ｐゴシック" panose="020B0600070205080204" pitchFamily="34" charset="-128"/>
              </a:rPr>
              <a:t>Avoid UPPERCASE and long code numbers</a:t>
            </a:r>
          </a:p>
          <a:p>
            <a:pPr lvl="2" eaLnBrk="1" hangingPunct="1">
              <a:lnSpc>
                <a:spcPct val="90000"/>
              </a:lnSpc>
            </a:pPr>
            <a:r>
              <a:rPr lang="en-GB" altLang="en-US" sz="1800">
                <a:ea typeface="ＭＳ Ｐゴシック" panose="020B0600070205080204" pitchFamily="34" charset="-128"/>
              </a:rPr>
              <a:t>Messages should be precise rather than vague</a:t>
            </a:r>
          </a:p>
          <a:p>
            <a:pPr lvl="2" eaLnBrk="1" hangingPunct="1">
              <a:lnSpc>
                <a:spcPct val="90000"/>
              </a:lnSpc>
            </a:pPr>
            <a:r>
              <a:rPr lang="en-GB" altLang="en-US" sz="1800">
                <a:ea typeface="ＭＳ Ｐゴシック" panose="020B0600070205080204" pitchFamily="34" charset="-128"/>
              </a:rPr>
              <a:t>Provide context-sensitive help</a:t>
            </a:r>
          </a:p>
          <a:p>
            <a:pPr eaLnBrk="1" hangingPunct="1">
              <a:lnSpc>
                <a:spcPct val="90000"/>
              </a:lnSpc>
              <a:buFontTx/>
              <a:buNone/>
            </a:pPr>
            <a:endParaRPr lang="en-GB" altLang="en-US"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396D78BC-EE64-5344-5B41-AE8F521FD7F0}"/>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0C582F5-5FBC-0B4F-A3D2-C529914A2823}" type="slidenum">
              <a:rPr lang="en-GB" altLang="en-US" sz="1200">
                <a:solidFill>
                  <a:srgbClr val="FF9900"/>
                </a:solidFill>
                <a:latin typeface="Verdana" panose="020B0604030504040204" pitchFamily="34" charset="0"/>
              </a:rPr>
              <a:pPr eaLnBrk="1" hangingPunct="1"/>
              <a:t>18</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E76A2916-F019-37AE-95E1-71360355DC35}"/>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48133" name="Rectangle 2">
            <a:extLst>
              <a:ext uri="{FF2B5EF4-FFF2-40B4-BE49-F238E27FC236}">
                <a16:creationId xmlns:a16="http://schemas.microsoft.com/office/drawing/2014/main" id="{32CC74B2-92BD-EAEF-A504-507A879CFCEB}"/>
              </a:ext>
            </a:extLst>
          </p:cNvPr>
          <p:cNvSpPr>
            <a:spLocks noGrp="1" noChangeArrowheads="1"/>
          </p:cNvSpPr>
          <p:nvPr>
            <p:ph type="title" idx="4294967295"/>
          </p:nvPr>
        </p:nvSpPr>
        <p:spPr/>
        <p:txBody>
          <a:bodyPr/>
          <a:lstStyle/>
          <a:p>
            <a:pPr eaLnBrk="1" hangingPunct="1"/>
            <a:r>
              <a:rPr lang="en-GB" altLang="en-US"/>
              <a:t>Website error messages</a:t>
            </a:r>
          </a:p>
        </p:txBody>
      </p:sp>
      <p:pic>
        <p:nvPicPr>
          <p:cNvPr id="48134" name="Picture 3" descr="404">
            <a:extLst>
              <a:ext uri="{FF2B5EF4-FFF2-40B4-BE49-F238E27FC236}">
                <a16:creationId xmlns:a16="http://schemas.microsoft.com/office/drawing/2014/main" id="{8AB41403-F7D9-0F73-C921-6AED37C80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30" name="Object 2">
            <a:extLst>
              <a:ext uri="{FF2B5EF4-FFF2-40B4-BE49-F238E27FC236}">
                <a16:creationId xmlns:a16="http://schemas.microsoft.com/office/drawing/2014/main" id="{1F5883F9-5C72-A6F9-76FF-015BEE8D07DC}"/>
              </a:ext>
            </a:extLst>
          </p:cNvPr>
          <p:cNvGraphicFramePr>
            <a:graphicFrameLocks noChangeAspect="1"/>
          </p:cNvGraphicFramePr>
          <p:nvPr/>
        </p:nvGraphicFramePr>
        <p:xfrm>
          <a:off x="457200" y="3276600"/>
          <a:ext cx="8001000" cy="2462213"/>
        </p:xfrm>
        <a:graphic>
          <a:graphicData uri="http://schemas.openxmlformats.org/presentationml/2006/ole">
            <mc:AlternateContent xmlns:mc="http://schemas.openxmlformats.org/markup-compatibility/2006">
              <mc:Choice xmlns:v="urn:schemas-microsoft-com:vml" Requires="v">
                <p:oleObj name="Document" r:id="rId4" imgW="15087600" imgH="4648200" progId="Word.Document.8">
                  <p:embed/>
                </p:oleObj>
              </mc:Choice>
              <mc:Fallback>
                <p:oleObj name="Document" r:id="rId4" imgW="15087600" imgH="46482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76600"/>
                        <a:ext cx="8001000"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AF711430-8CC9-1C18-B6F3-B7DCF8A86793}"/>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94ED934-514C-7442-A160-BF10D8A2C754}" type="slidenum">
              <a:rPr lang="en-GB" altLang="en-US" sz="1200">
                <a:solidFill>
                  <a:srgbClr val="FF9900"/>
                </a:solidFill>
                <a:latin typeface="Verdana" panose="020B0604030504040204" pitchFamily="34" charset="0"/>
              </a:rPr>
              <a:pPr eaLnBrk="1" hangingPunct="1"/>
              <a:t>19</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8EE7187F-60A6-348E-CD87-186F9B0CEC45}"/>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50180" name="Rectangle 2">
            <a:extLst>
              <a:ext uri="{FF2B5EF4-FFF2-40B4-BE49-F238E27FC236}">
                <a16:creationId xmlns:a16="http://schemas.microsoft.com/office/drawing/2014/main" id="{C531FEF9-FD47-D068-9940-EBD5E4E36067}"/>
              </a:ext>
            </a:extLst>
          </p:cNvPr>
          <p:cNvSpPr>
            <a:spLocks noGrp="1" noChangeArrowheads="1"/>
          </p:cNvSpPr>
          <p:nvPr>
            <p:ph type="title" idx="4294967295"/>
          </p:nvPr>
        </p:nvSpPr>
        <p:spPr>
          <a:xfrm>
            <a:off x="685800" y="304800"/>
            <a:ext cx="7772400" cy="1143000"/>
          </a:xfrm>
        </p:spPr>
        <p:txBody>
          <a:bodyPr/>
          <a:lstStyle/>
          <a:p>
            <a:pPr eaLnBrk="1" hangingPunct="1"/>
            <a:r>
              <a:rPr lang="en-GB" altLang="en-US"/>
              <a:t>More helpful error message</a:t>
            </a:r>
          </a:p>
        </p:txBody>
      </p:sp>
      <p:sp>
        <p:nvSpPr>
          <p:cNvPr id="50181" name="Rectangle 3">
            <a:extLst>
              <a:ext uri="{FF2B5EF4-FFF2-40B4-BE49-F238E27FC236}">
                <a16:creationId xmlns:a16="http://schemas.microsoft.com/office/drawing/2014/main" id="{E66F4FD0-E2C2-97C4-A1EF-E95A1A60199F}"/>
              </a:ext>
            </a:extLst>
          </p:cNvPr>
          <p:cNvSpPr>
            <a:spLocks noGrp="1" noChangeArrowheads="1"/>
          </p:cNvSpPr>
          <p:nvPr>
            <p:ph type="body" idx="4294967295"/>
          </p:nvPr>
        </p:nvSpPr>
        <p:spPr>
          <a:xfrm>
            <a:off x="685800" y="1447800"/>
            <a:ext cx="7772400" cy="4495800"/>
          </a:xfrm>
        </p:spPr>
        <p:txBody>
          <a:bodyPr/>
          <a:lstStyle/>
          <a:p>
            <a:pPr eaLnBrk="1" hangingPunct="1">
              <a:buFontTx/>
              <a:buNone/>
            </a:pPr>
            <a:r>
              <a:rPr lang="en-GB" altLang="en-US" sz="1800">
                <a:solidFill>
                  <a:srgbClr val="000000"/>
                </a:solidFill>
              </a:rPr>
              <a:t>	“The requested page </a:t>
            </a:r>
            <a:r>
              <a:rPr lang="en-GB" altLang="en-US" sz="1800" b="1">
                <a:solidFill>
                  <a:srgbClr val="000080"/>
                </a:solidFill>
              </a:rPr>
              <a:t>/helpme</a:t>
            </a:r>
            <a:r>
              <a:rPr lang="en-GB" altLang="en-US" sz="1800">
                <a:solidFill>
                  <a:srgbClr val="000000"/>
                </a:solidFill>
              </a:rPr>
              <a:t> is not available on the </a:t>
            </a:r>
            <a:r>
              <a:rPr lang="en-GB" altLang="en-US" sz="1800">
                <a:solidFill>
                  <a:srgbClr val="660099"/>
                </a:solidFill>
              </a:rPr>
              <a:t>web server</a:t>
            </a:r>
            <a:r>
              <a:rPr lang="en-GB" altLang="en-US" sz="1800">
                <a:solidFill>
                  <a:srgbClr val="000000"/>
                </a:solidFill>
              </a:rPr>
              <a:t>. </a:t>
            </a:r>
          </a:p>
          <a:p>
            <a:pPr eaLnBrk="1" hangingPunct="1">
              <a:buFontTx/>
              <a:buNone/>
            </a:pPr>
            <a:endParaRPr lang="en-GB" altLang="en-US" sz="700">
              <a:solidFill>
                <a:srgbClr val="000000"/>
              </a:solidFill>
            </a:endParaRPr>
          </a:p>
          <a:p>
            <a:pPr eaLnBrk="1" hangingPunct="1">
              <a:buFontTx/>
              <a:buNone/>
            </a:pPr>
            <a:r>
              <a:rPr lang="en-GB" altLang="en-US" sz="1800">
                <a:solidFill>
                  <a:srgbClr val="000000"/>
                </a:solidFill>
              </a:rPr>
              <a:t>	If you followed a link or bookmark to get to this page, </a:t>
            </a:r>
            <a:r>
              <a:rPr lang="en-GB" altLang="en-US" sz="1800">
                <a:solidFill>
                  <a:srgbClr val="0033CC"/>
                </a:solidFill>
              </a:rPr>
              <a:t>please let us know</a:t>
            </a:r>
            <a:r>
              <a:rPr lang="en-GB" altLang="en-US" sz="1800">
                <a:solidFill>
                  <a:srgbClr val="000000"/>
                </a:solidFill>
              </a:rPr>
              <a:t>, so that we can fix the problem. Please include the URL of the referring page as well as the URL of the missing page. </a:t>
            </a:r>
          </a:p>
          <a:p>
            <a:pPr eaLnBrk="1" hangingPunct="1">
              <a:buFontTx/>
              <a:buNone/>
            </a:pPr>
            <a:endParaRPr lang="en-GB" altLang="en-US" sz="700">
              <a:solidFill>
                <a:srgbClr val="000000"/>
              </a:solidFill>
            </a:endParaRPr>
          </a:p>
          <a:p>
            <a:pPr eaLnBrk="1" hangingPunct="1">
              <a:buFontTx/>
              <a:buNone/>
            </a:pPr>
            <a:r>
              <a:rPr lang="en-GB" altLang="en-US" sz="1800">
                <a:solidFill>
                  <a:srgbClr val="000000"/>
                </a:solidFill>
              </a:rPr>
              <a:t>	Otherwise check that you have typed the address of the web page correctly. </a:t>
            </a:r>
          </a:p>
          <a:p>
            <a:pPr eaLnBrk="1" hangingPunct="1">
              <a:buFontTx/>
              <a:buNone/>
            </a:pPr>
            <a:endParaRPr lang="en-GB" altLang="en-US" sz="700">
              <a:solidFill>
                <a:srgbClr val="000000"/>
              </a:solidFill>
            </a:endParaRPr>
          </a:p>
          <a:p>
            <a:pPr eaLnBrk="1" hangingPunct="1">
              <a:buFontTx/>
              <a:buNone/>
            </a:pPr>
            <a:r>
              <a:rPr lang="en-GB" altLang="en-US" sz="1800" i="1">
                <a:solidFill>
                  <a:srgbClr val="000000"/>
                </a:solidFill>
              </a:rPr>
              <a:t>	The Web site you seek</a:t>
            </a:r>
            <a:br>
              <a:rPr lang="en-GB" altLang="en-US" sz="1800" i="1">
                <a:solidFill>
                  <a:srgbClr val="000000"/>
                </a:solidFill>
              </a:rPr>
            </a:br>
            <a:r>
              <a:rPr lang="en-GB" altLang="en-US" sz="1800" i="1">
                <a:solidFill>
                  <a:srgbClr val="000000"/>
                </a:solidFill>
              </a:rPr>
              <a:t>Cannot be located, but</a:t>
            </a:r>
            <a:br>
              <a:rPr lang="en-GB" altLang="en-US" sz="1800" i="1">
                <a:solidFill>
                  <a:srgbClr val="000000"/>
                </a:solidFill>
              </a:rPr>
            </a:br>
            <a:r>
              <a:rPr lang="en-GB" altLang="en-US" sz="1800" i="1">
                <a:solidFill>
                  <a:srgbClr val="000000"/>
                </a:solidFill>
              </a:rPr>
              <a:t>Countless more exist.”</a:t>
            </a:r>
            <a:endParaRPr lang="en-GB" altLang="en-US" sz="1800">
              <a:solidFill>
                <a:srgbClr val="000000"/>
              </a:solidFill>
            </a:endParaRPr>
          </a:p>
          <a:p>
            <a:pPr eaLnBrk="1" hangingPunct="1"/>
            <a:endParaRPr lang="en-GB" altLang="en-US" sz="1800"/>
          </a:p>
        </p:txBody>
      </p:sp>
      <p:pic>
        <p:nvPicPr>
          <p:cNvPr id="50182" name="Picture 4">
            <a:extLst>
              <a:ext uri="{FF2B5EF4-FFF2-40B4-BE49-F238E27FC236}">
                <a16:creationId xmlns:a16="http://schemas.microsoft.com/office/drawing/2014/main" id="{5856D878-72E9-3322-B9D2-41C2ACB55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4196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C8587CEC-A222-F96E-153F-07882DDF31ED}"/>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915B113-A6FB-FB40-B607-6B5F9FD4C339}" type="slidenum">
              <a:rPr lang="en-GB" altLang="en-US" sz="1200">
                <a:solidFill>
                  <a:srgbClr val="FF9900"/>
                </a:solidFill>
                <a:latin typeface="Verdana" panose="020B0604030504040204" pitchFamily="34" charset="0"/>
              </a:rPr>
              <a:pPr eaLnBrk="1" hangingPunct="1"/>
              <a:t>2</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E888EFDC-939B-B513-305A-359FCD55397B}"/>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15364" name="Rectangle 2">
            <a:extLst>
              <a:ext uri="{FF2B5EF4-FFF2-40B4-BE49-F238E27FC236}">
                <a16:creationId xmlns:a16="http://schemas.microsoft.com/office/drawing/2014/main" id="{A6C59BFA-0CD1-C175-A75F-8ACB697C4454}"/>
              </a:ext>
            </a:extLst>
          </p:cNvPr>
          <p:cNvSpPr>
            <a:spLocks noGrp="1" noChangeArrowheads="1"/>
          </p:cNvSpPr>
          <p:nvPr>
            <p:ph type="title" idx="4294967295"/>
          </p:nvPr>
        </p:nvSpPr>
        <p:spPr/>
        <p:txBody>
          <a:bodyPr/>
          <a:lstStyle/>
          <a:p>
            <a:pPr eaLnBrk="1" hangingPunct="1"/>
            <a:r>
              <a:rPr lang="en-GB" altLang="en-US"/>
              <a:t>Overview</a:t>
            </a:r>
          </a:p>
        </p:txBody>
      </p:sp>
      <p:sp>
        <p:nvSpPr>
          <p:cNvPr id="15365" name="Rectangle 3">
            <a:extLst>
              <a:ext uri="{FF2B5EF4-FFF2-40B4-BE49-F238E27FC236}">
                <a16:creationId xmlns:a16="http://schemas.microsoft.com/office/drawing/2014/main" id="{892889B7-DA12-9404-A76D-944D4F6DF264}"/>
              </a:ext>
            </a:extLst>
          </p:cNvPr>
          <p:cNvSpPr>
            <a:spLocks noGrp="1" noChangeArrowheads="1"/>
          </p:cNvSpPr>
          <p:nvPr>
            <p:ph type="body" idx="4294967295"/>
          </p:nvPr>
        </p:nvSpPr>
        <p:spPr>
          <a:xfrm>
            <a:off x="685800" y="1905000"/>
            <a:ext cx="7772400" cy="4114800"/>
          </a:xfrm>
        </p:spPr>
        <p:txBody>
          <a:bodyPr/>
          <a:lstStyle/>
          <a:p>
            <a:pPr eaLnBrk="1" hangingPunct="1">
              <a:lnSpc>
                <a:spcPct val="90000"/>
              </a:lnSpc>
            </a:pPr>
            <a:r>
              <a:rPr lang="en-GB" altLang="en-US" sz="2400"/>
              <a:t>Emotions and the user experience</a:t>
            </a:r>
          </a:p>
          <a:p>
            <a:pPr eaLnBrk="1" hangingPunct="1">
              <a:lnSpc>
                <a:spcPct val="90000"/>
              </a:lnSpc>
            </a:pPr>
            <a:r>
              <a:rPr lang="en-GB" altLang="en-US" sz="2400"/>
              <a:t>Expressive interfaces</a:t>
            </a:r>
          </a:p>
          <a:p>
            <a:pPr lvl="1" eaLnBrk="1" hangingPunct="1">
              <a:lnSpc>
                <a:spcPct val="90000"/>
              </a:lnSpc>
            </a:pPr>
            <a:r>
              <a:rPr lang="en-GB" altLang="en-US" sz="2000">
                <a:ea typeface="ＭＳ Ｐゴシック" panose="020B0600070205080204" pitchFamily="34" charset="-128"/>
              </a:rPr>
              <a:t>how the ‘appearance’ of an interface can affect users</a:t>
            </a:r>
          </a:p>
          <a:p>
            <a:pPr lvl="1" eaLnBrk="1" hangingPunct="1">
              <a:lnSpc>
                <a:spcPct val="90000"/>
              </a:lnSpc>
            </a:pPr>
            <a:endParaRPr lang="en-GB" altLang="en-US" sz="700">
              <a:ea typeface="ＭＳ Ｐゴシック" panose="020B0600070205080204" pitchFamily="34" charset="-128"/>
            </a:endParaRPr>
          </a:p>
          <a:p>
            <a:pPr eaLnBrk="1" hangingPunct="1">
              <a:lnSpc>
                <a:spcPct val="90000"/>
              </a:lnSpc>
            </a:pPr>
            <a:r>
              <a:rPr lang="en-GB" altLang="en-US" sz="2400"/>
              <a:t>Frustrating interfaces</a:t>
            </a:r>
          </a:p>
          <a:p>
            <a:pPr lvl="1" eaLnBrk="1" hangingPunct="1">
              <a:lnSpc>
                <a:spcPct val="90000"/>
              </a:lnSpc>
            </a:pPr>
            <a:r>
              <a:rPr lang="en-GB" altLang="en-US" sz="2000">
                <a:ea typeface="ＭＳ Ｐゴシック" panose="020B0600070205080204" pitchFamily="34" charset="-128"/>
              </a:rPr>
              <a:t> what are they and how to reduce them</a:t>
            </a:r>
          </a:p>
          <a:p>
            <a:pPr eaLnBrk="1" hangingPunct="1">
              <a:lnSpc>
                <a:spcPct val="90000"/>
              </a:lnSpc>
            </a:pPr>
            <a:r>
              <a:rPr lang="en-GB" altLang="en-US" sz="2400"/>
              <a:t>Persuasive technologies and behavioral change</a:t>
            </a:r>
          </a:p>
          <a:p>
            <a:pPr lvl="1" eaLnBrk="1" hangingPunct="1">
              <a:lnSpc>
                <a:spcPct val="90000"/>
              </a:lnSpc>
            </a:pPr>
            <a:r>
              <a:rPr lang="en-GB" altLang="en-US" sz="2000">
                <a:ea typeface="ＭＳ Ｐゴシック" panose="020B0600070205080204" pitchFamily="34" charset="-128"/>
              </a:rPr>
              <a:t>how technologies can be designed to change people’s attitudes and behavior</a:t>
            </a:r>
          </a:p>
          <a:p>
            <a:pPr lvl="1" eaLnBrk="1" hangingPunct="1">
              <a:lnSpc>
                <a:spcPct val="90000"/>
              </a:lnSpc>
            </a:pPr>
            <a:endParaRPr lang="en-GB" altLang="en-US" sz="700">
              <a:ea typeface="ＭＳ Ｐゴシック" panose="020B0600070205080204" pitchFamily="34" charset="-128"/>
            </a:endParaRPr>
          </a:p>
          <a:p>
            <a:pPr eaLnBrk="1" hangingPunct="1">
              <a:lnSpc>
                <a:spcPct val="90000"/>
              </a:lnSpc>
            </a:pPr>
            <a:r>
              <a:rPr lang="en-GB" altLang="en-US" sz="2400"/>
              <a:t>Anthropomorphism</a:t>
            </a:r>
          </a:p>
          <a:p>
            <a:pPr lvl="1" eaLnBrk="1" hangingPunct="1">
              <a:lnSpc>
                <a:spcPct val="90000"/>
              </a:lnSpc>
            </a:pPr>
            <a:r>
              <a:rPr lang="en-GB" altLang="en-US" sz="2000">
                <a:ea typeface="ＭＳ Ｐゴシック" panose="020B0600070205080204" pitchFamily="34" charset="-128"/>
              </a:rPr>
              <a:t>The pros and cons</a:t>
            </a:r>
          </a:p>
          <a:p>
            <a:pPr eaLnBrk="1" hangingPunct="1">
              <a:lnSpc>
                <a:spcPct val="90000"/>
              </a:lnSpc>
            </a:pPr>
            <a:r>
              <a:rPr lang="en-GB" altLang="en-US" sz="2400"/>
              <a:t>Models of emotion</a:t>
            </a:r>
            <a:endParaRPr lang="en-GB" altLang="en-US" sz="2800"/>
          </a:p>
        </p:txBody>
      </p:sp>
      <p:pic>
        <p:nvPicPr>
          <p:cNvPr id="15366" name="Picture 5" descr="Emoticon smile_whitebg">
            <a:extLst>
              <a:ext uri="{FF2B5EF4-FFF2-40B4-BE49-F238E27FC236}">
                <a16:creationId xmlns:a16="http://schemas.microsoft.com/office/drawing/2014/main" id="{05B1B8C3-5413-EA49-266B-9AE55782E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884238"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F502F755-98C1-49F8-C1AC-A5708C70C2D7}"/>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803F284-EC6E-3B44-93C1-882E818A0756}" type="slidenum">
              <a:rPr lang="en-GB" altLang="en-US" sz="1200">
                <a:solidFill>
                  <a:srgbClr val="FF9900"/>
                </a:solidFill>
                <a:latin typeface="Verdana" panose="020B0604030504040204" pitchFamily="34" charset="0"/>
              </a:rPr>
              <a:pPr eaLnBrk="1" hangingPunct="1"/>
              <a:t>20</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B8CD2EED-CAF9-A2A1-390F-B3132429F374}"/>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52228" name="Rectangle 2">
            <a:extLst>
              <a:ext uri="{FF2B5EF4-FFF2-40B4-BE49-F238E27FC236}">
                <a16:creationId xmlns:a16="http://schemas.microsoft.com/office/drawing/2014/main" id="{4E0B8009-C0DC-4370-FA2F-A419F80855A4}"/>
              </a:ext>
            </a:extLst>
          </p:cNvPr>
          <p:cNvSpPr>
            <a:spLocks noGrp="1" noChangeArrowheads="1"/>
          </p:cNvSpPr>
          <p:nvPr>
            <p:ph type="title" idx="4294967295"/>
          </p:nvPr>
        </p:nvSpPr>
        <p:spPr>
          <a:xfrm>
            <a:off x="685800" y="381000"/>
            <a:ext cx="7772400" cy="1143000"/>
          </a:xfrm>
        </p:spPr>
        <p:txBody>
          <a:bodyPr/>
          <a:lstStyle/>
          <a:p>
            <a:pPr eaLnBrk="1" hangingPunct="1"/>
            <a:r>
              <a:rPr lang="en-GB" altLang="en-US" sz="3600"/>
              <a:t>Should computers say they’re sorry?</a:t>
            </a:r>
          </a:p>
        </p:txBody>
      </p:sp>
      <p:sp>
        <p:nvSpPr>
          <p:cNvPr id="52229" name="Rectangle 3">
            <a:extLst>
              <a:ext uri="{FF2B5EF4-FFF2-40B4-BE49-F238E27FC236}">
                <a16:creationId xmlns:a16="http://schemas.microsoft.com/office/drawing/2014/main" id="{02526B49-60DE-A309-5DA0-9CCEC05ED546}"/>
              </a:ext>
            </a:extLst>
          </p:cNvPr>
          <p:cNvSpPr>
            <a:spLocks noGrp="1" noChangeArrowheads="1"/>
          </p:cNvSpPr>
          <p:nvPr>
            <p:ph type="body" idx="4294967295"/>
          </p:nvPr>
        </p:nvSpPr>
        <p:spPr>
          <a:xfrm>
            <a:off x="304800" y="1828800"/>
            <a:ext cx="8534400" cy="4114800"/>
          </a:xfrm>
        </p:spPr>
        <p:txBody>
          <a:bodyPr/>
          <a:lstStyle/>
          <a:p>
            <a:pPr eaLnBrk="1" hangingPunct="1">
              <a:lnSpc>
                <a:spcPct val="90000"/>
              </a:lnSpc>
            </a:pPr>
            <a:r>
              <a:rPr lang="en-GB" altLang="en-US" sz="2400"/>
              <a:t>Reeves and Naas (1996) argue that computers should be made to apologize</a:t>
            </a:r>
          </a:p>
          <a:p>
            <a:pPr eaLnBrk="1" hangingPunct="1">
              <a:lnSpc>
                <a:spcPct val="90000"/>
              </a:lnSpc>
            </a:pPr>
            <a:r>
              <a:rPr lang="en-GB" altLang="en-US" sz="2400"/>
              <a:t>Should emulate human etiquette</a:t>
            </a:r>
          </a:p>
          <a:p>
            <a:pPr eaLnBrk="1" hangingPunct="1">
              <a:lnSpc>
                <a:spcPct val="90000"/>
              </a:lnSpc>
            </a:pPr>
            <a:r>
              <a:rPr lang="en-GB" altLang="en-US" sz="2400"/>
              <a:t>Would users be as forgiving of computers saying sorry as people are of each other when saying sorry?</a:t>
            </a:r>
          </a:p>
          <a:p>
            <a:pPr eaLnBrk="1" hangingPunct="1">
              <a:lnSpc>
                <a:spcPct val="90000"/>
              </a:lnSpc>
            </a:pPr>
            <a:r>
              <a:rPr lang="en-GB" altLang="en-US" sz="2400"/>
              <a:t>How sincere would they think the computer was being? For example, after a system crash</a:t>
            </a:r>
            <a:r>
              <a:rPr lang="en-GB" altLang="en-US" sz="1800"/>
              <a:t>:</a:t>
            </a:r>
          </a:p>
          <a:p>
            <a:pPr lvl="1" eaLnBrk="1" hangingPunct="1">
              <a:lnSpc>
                <a:spcPct val="90000"/>
              </a:lnSpc>
            </a:pPr>
            <a:r>
              <a:rPr lang="en-GB" altLang="en-US" sz="1800">
                <a:solidFill>
                  <a:srgbClr val="1D6E76"/>
                </a:solidFill>
                <a:ea typeface="ＭＳ Ｐゴシック" panose="020B0600070205080204" pitchFamily="34" charset="-128"/>
              </a:rPr>
              <a:t>“I’m really sorry I crashed. I’ll try not to do it again”</a:t>
            </a:r>
            <a:endParaRPr lang="en-GB" altLang="en-US" sz="1800">
              <a:solidFill>
                <a:schemeClr val="accent2"/>
              </a:solidFill>
              <a:ea typeface="ＭＳ Ｐゴシック" panose="020B0600070205080204" pitchFamily="34" charset="-128"/>
            </a:endParaRPr>
          </a:p>
          <a:p>
            <a:pPr lvl="1" eaLnBrk="1" hangingPunct="1">
              <a:lnSpc>
                <a:spcPct val="90000"/>
              </a:lnSpc>
            </a:pPr>
            <a:endParaRPr lang="en-GB" altLang="en-US" sz="700">
              <a:ea typeface="ＭＳ Ｐゴシック" panose="020B0600070205080204" pitchFamily="34" charset="-128"/>
            </a:endParaRPr>
          </a:p>
          <a:p>
            <a:pPr eaLnBrk="1" hangingPunct="1">
              <a:lnSpc>
                <a:spcPct val="90000"/>
              </a:lnSpc>
            </a:pPr>
            <a:r>
              <a:rPr lang="en-GB" altLang="en-US" sz="2400"/>
              <a:t>How else should computers communicate with users?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7104248E-A25C-624E-AE55-40B329C6664F}"/>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E9CBD01-498F-DD4C-9488-DC8D7B0D03C8}" type="slidenum">
              <a:rPr lang="en-GB" altLang="en-US" sz="1200">
                <a:solidFill>
                  <a:srgbClr val="FF9900"/>
                </a:solidFill>
                <a:latin typeface="Verdana" panose="020B0604030504040204" pitchFamily="34" charset="0"/>
              </a:rPr>
              <a:pPr eaLnBrk="1" hangingPunct="1"/>
              <a:t>21</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6CAC6875-CD1B-D875-A9B6-D8B361938129}"/>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54276" name="Rectangle 2">
            <a:extLst>
              <a:ext uri="{FF2B5EF4-FFF2-40B4-BE49-F238E27FC236}">
                <a16:creationId xmlns:a16="http://schemas.microsoft.com/office/drawing/2014/main" id="{566A56ED-AC4C-2A28-B375-55E3162CD47B}"/>
              </a:ext>
            </a:extLst>
          </p:cNvPr>
          <p:cNvSpPr>
            <a:spLocks noGrp="1" noChangeArrowheads="1"/>
          </p:cNvSpPr>
          <p:nvPr>
            <p:ph type="title" idx="4294967295"/>
          </p:nvPr>
        </p:nvSpPr>
        <p:spPr/>
        <p:txBody>
          <a:bodyPr/>
          <a:lstStyle/>
          <a:p>
            <a:pPr eaLnBrk="1" hangingPunct="1"/>
            <a:r>
              <a:rPr lang="en-GB" altLang="en-US"/>
              <a:t>Persuasive technologies and behavioral change</a:t>
            </a:r>
          </a:p>
        </p:txBody>
      </p:sp>
      <p:sp>
        <p:nvSpPr>
          <p:cNvPr id="54277" name="Rectangle 3">
            <a:extLst>
              <a:ext uri="{FF2B5EF4-FFF2-40B4-BE49-F238E27FC236}">
                <a16:creationId xmlns:a16="http://schemas.microsoft.com/office/drawing/2014/main" id="{FA36E6D6-4CB5-BDF5-324E-EEA2A06E883B}"/>
              </a:ext>
            </a:extLst>
          </p:cNvPr>
          <p:cNvSpPr>
            <a:spLocks noGrp="1" noChangeArrowheads="1"/>
          </p:cNvSpPr>
          <p:nvPr>
            <p:ph type="body" idx="4294967295"/>
          </p:nvPr>
        </p:nvSpPr>
        <p:spPr/>
        <p:txBody>
          <a:bodyPr/>
          <a:lstStyle/>
          <a:p>
            <a:pPr eaLnBrk="1" hangingPunct="1"/>
            <a:r>
              <a:rPr lang="en-GB" altLang="en-US" sz="2800"/>
              <a:t>Interacive computing systems deliberately designed to change people’s attitudes and behaviors (Fogg, 2003)</a:t>
            </a:r>
          </a:p>
          <a:p>
            <a:pPr eaLnBrk="1" hangingPunct="1"/>
            <a:r>
              <a:rPr lang="en-GB" altLang="en-US" sz="2800"/>
              <a:t>A diversity of techniques now used to change what they do or think</a:t>
            </a:r>
          </a:p>
          <a:p>
            <a:pPr lvl="1" eaLnBrk="1" hangingPunct="1"/>
            <a:r>
              <a:rPr lang="en-GB" altLang="en-US" sz="1800">
                <a:ea typeface="ＭＳ Ｐゴシック" panose="020B0600070205080204" pitchFamily="34" charset="-128"/>
              </a:rPr>
              <a:t>Pop-up ads, warning messages, reminders, prompts, personalized messages, recommendations, Amazon 1-click</a:t>
            </a:r>
          </a:p>
          <a:p>
            <a:pPr lvl="1" eaLnBrk="1" hangingPunct="1"/>
            <a:r>
              <a:rPr lang="en-GB" altLang="en-US" sz="1800">
                <a:ea typeface="ＭＳ Ｐゴシック" panose="020B0600070205080204" pitchFamily="34" charset="-128"/>
              </a:rPr>
              <a:t>Commonly referred to as nudging </a:t>
            </a:r>
          </a:p>
          <a:p>
            <a:pPr eaLnBrk="1" hangingPunct="1">
              <a:buFontTx/>
              <a:buNone/>
            </a:pPr>
            <a:r>
              <a:rPr lang="en-GB" altLang="en-US" sz="280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FC59F988-3B1A-5BC5-61B4-0FD772DF311C}"/>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C080521-AD64-4B4B-BCF2-FF0CA7611CE6}" type="slidenum">
              <a:rPr lang="en-GB" altLang="en-US" sz="1200">
                <a:solidFill>
                  <a:srgbClr val="FF9900"/>
                </a:solidFill>
                <a:latin typeface="Verdana" panose="020B0604030504040204" pitchFamily="34" charset="0"/>
              </a:rPr>
              <a:pPr eaLnBrk="1" hangingPunct="1"/>
              <a:t>22</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F5A3DCF8-8CCD-A972-B0D1-2C090D8F5267}"/>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56325" name="Rectangle 2">
            <a:extLst>
              <a:ext uri="{FF2B5EF4-FFF2-40B4-BE49-F238E27FC236}">
                <a16:creationId xmlns:a16="http://schemas.microsoft.com/office/drawing/2014/main" id="{F782BFD5-1943-5A5A-C9E4-9E894419626E}"/>
              </a:ext>
            </a:extLst>
          </p:cNvPr>
          <p:cNvSpPr>
            <a:spLocks noGrp="1" noChangeArrowheads="1"/>
          </p:cNvSpPr>
          <p:nvPr>
            <p:ph type="title" idx="4294967295"/>
          </p:nvPr>
        </p:nvSpPr>
        <p:spPr/>
        <p:txBody>
          <a:bodyPr/>
          <a:lstStyle/>
          <a:p>
            <a:pPr eaLnBrk="1" hangingPunct="1"/>
            <a:r>
              <a:rPr lang="en-GB" altLang="en-US"/>
              <a:t>Nintendo’s Pocket Pikachu</a:t>
            </a:r>
          </a:p>
        </p:txBody>
      </p:sp>
      <p:sp>
        <p:nvSpPr>
          <p:cNvPr id="56326" name="Rectangle 3">
            <a:extLst>
              <a:ext uri="{FF2B5EF4-FFF2-40B4-BE49-F238E27FC236}">
                <a16:creationId xmlns:a16="http://schemas.microsoft.com/office/drawing/2014/main" id="{C79752CB-11E9-B4AC-FBD1-7472D2E445FB}"/>
              </a:ext>
            </a:extLst>
          </p:cNvPr>
          <p:cNvSpPr>
            <a:spLocks noGrp="1" noChangeArrowheads="1"/>
          </p:cNvSpPr>
          <p:nvPr>
            <p:ph type="body" idx="4294967295"/>
          </p:nvPr>
        </p:nvSpPr>
        <p:spPr/>
        <p:txBody>
          <a:bodyPr/>
          <a:lstStyle/>
          <a:p>
            <a:pPr eaLnBrk="1" hangingPunct="1"/>
            <a:r>
              <a:rPr lang="en-GB" altLang="en-US" sz="2800"/>
              <a:t>Changing bad habits and improving well being</a:t>
            </a:r>
          </a:p>
          <a:p>
            <a:pPr lvl="1" eaLnBrk="1" hangingPunct="1"/>
            <a:r>
              <a:rPr lang="en-GB" altLang="en-US" sz="2400">
                <a:ea typeface="ＭＳ Ｐゴシック" panose="020B0600070205080204" pitchFamily="34" charset="-128"/>
              </a:rPr>
              <a:t>Designed to motivate children </a:t>
            </a:r>
            <a:br>
              <a:rPr lang="en-GB" altLang="en-US" sz="2400">
                <a:ea typeface="ＭＳ Ｐゴシック" panose="020B0600070205080204" pitchFamily="34" charset="-128"/>
              </a:rPr>
            </a:br>
            <a:r>
              <a:rPr lang="en-GB" altLang="en-US" sz="2400">
                <a:ea typeface="ＭＳ Ｐゴシック" panose="020B0600070205080204" pitchFamily="34" charset="-128"/>
              </a:rPr>
              <a:t>to be more physically active on</a:t>
            </a:r>
            <a:br>
              <a:rPr lang="en-GB" altLang="en-US" sz="2400">
                <a:ea typeface="ＭＳ Ｐゴシック" panose="020B0600070205080204" pitchFamily="34" charset="-128"/>
              </a:rPr>
            </a:br>
            <a:r>
              <a:rPr lang="en-GB" altLang="en-US" sz="2400">
                <a:ea typeface="ＭＳ Ｐゴシック" panose="020B0600070205080204" pitchFamily="34" charset="-128"/>
              </a:rPr>
              <a:t> a regular basis</a:t>
            </a:r>
          </a:p>
          <a:p>
            <a:pPr lvl="1" eaLnBrk="1" hangingPunct="1"/>
            <a:r>
              <a:rPr lang="en-GB" altLang="en-US" sz="2400">
                <a:ea typeface="ＭＳ Ｐゴシック" panose="020B0600070205080204" pitchFamily="34" charset="-128"/>
              </a:rPr>
              <a:t>owner of the digital pet that</a:t>
            </a:r>
            <a:br>
              <a:rPr lang="en-GB" altLang="en-US" sz="2400">
                <a:ea typeface="ＭＳ Ｐゴシック" panose="020B0600070205080204" pitchFamily="34" charset="-128"/>
              </a:rPr>
            </a:br>
            <a:r>
              <a:rPr lang="en-GB" altLang="en-US" sz="2400">
                <a:ea typeface="ＭＳ Ｐゴシック" panose="020B0600070205080204" pitchFamily="34" charset="-128"/>
              </a:rPr>
              <a:t> ‘lives’ in the device is required</a:t>
            </a:r>
            <a:br>
              <a:rPr lang="en-GB" altLang="en-US" sz="2400">
                <a:ea typeface="ＭＳ Ｐゴシック" panose="020B0600070205080204" pitchFamily="34" charset="-128"/>
              </a:rPr>
            </a:br>
            <a:r>
              <a:rPr lang="en-GB" altLang="en-US" sz="2400">
                <a:ea typeface="ＭＳ Ｐゴシック" panose="020B0600070205080204" pitchFamily="34" charset="-128"/>
              </a:rPr>
              <a:t> to walk, run, or jump </a:t>
            </a:r>
          </a:p>
          <a:p>
            <a:pPr lvl="1" eaLnBrk="1" hangingPunct="1"/>
            <a:r>
              <a:rPr lang="en-GB" altLang="en-US" sz="2400">
                <a:ea typeface="ＭＳ Ｐゴシック" panose="020B0600070205080204" pitchFamily="34" charset="-128"/>
              </a:rPr>
              <a:t> If owner does not exercise the virtual pet becomes angry and refuses to play anymore </a:t>
            </a:r>
          </a:p>
        </p:txBody>
      </p:sp>
      <p:graphicFrame>
        <p:nvGraphicFramePr>
          <p:cNvPr id="56322" name="Object 2">
            <a:extLst>
              <a:ext uri="{FF2B5EF4-FFF2-40B4-BE49-F238E27FC236}">
                <a16:creationId xmlns:a16="http://schemas.microsoft.com/office/drawing/2014/main" id="{BE59F703-8DA9-4DC7-DD25-0102ED43CBA6}"/>
              </a:ext>
            </a:extLst>
          </p:cNvPr>
          <p:cNvGraphicFramePr>
            <a:graphicFrameLocks noChangeAspect="1"/>
          </p:cNvGraphicFramePr>
          <p:nvPr/>
        </p:nvGraphicFramePr>
        <p:xfrm>
          <a:off x="6781800" y="2362200"/>
          <a:ext cx="1892300" cy="2349500"/>
        </p:xfrm>
        <a:graphic>
          <a:graphicData uri="http://schemas.openxmlformats.org/presentationml/2006/ole">
            <mc:AlternateContent xmlns:mc="http://schemas.openxmlformats.org/markup-compatibility/2006">
              <mc:Choice xmlns:v="urn:schemas-microsoft-com:vml" Requires="v">
                <p:oleObj name="Document" r:id="rId3" imgW="5448300" imgH="6769100" progId="Word.Document.12">
                  <p:link updateAutomatic="1"/>
                </p:oleObj>
              </mc:Choice>
              <mc:Fallback>
                <p:oleObj name="Document" r:id="rId3" imgW="5448300" imgH="676910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362200"/>
                        <a:ext cx="189230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3DBE2CBC-6E79-C9AD-AB60-7EAE98C35D65}"/>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7F5B52E-998B-2040-A799-2BBE23961A52}" type="slidenum">
              <a:rPr lang="en-GB" altLang="en-US" sz="1200">
                <a:solidFill>
                  <a:srgbClr val="FF9900"/>
                </a:solidFill>
                <a:latin typeface="Verdana" panose="020B0604030504040204" pitchFamily="34" charset="0"/>
              </a:rPr>
              <a:pPr eaLnBrk="1" hangingPunct="1"/>
              <a:t>23</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23893C33-F8AA-40F0-F9DB-1E7D0EDB559D}"/>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58372" name="Rectangle 2">
            <a:extLst>
              <a:ext uri="{FF2B5EF4-FFF2-40B4-BE49-F238E27FC236}">
                <a16:creationId xmlns:a16="http://schemas.microsoft.com/office/drawing/2014/main" id="{80363427-E60C-B0AA-27DB-03F19483BF2D}"/>
              </a:ext>
            </a:extLst>
          </p:cNvPr>
          <p:cNvSpPr>
            <a:spLocks noGrp="1" noChangeArrowheads="1"/>
          </p:cNvSpPr>
          <p:nvPr>
            <p:ph type="title" idx="4294967295"/>
          </p:nvPr>
        </p:nvSpPr>
        <p:spPr/>
        <p:txBody>
          <a:bodyPr/>
          <a:lstStyle/>
          <a:p>
            <a:pPr eaLnBrk="1" hangingPunct="1"/>
            <a:r>
              <a:rPr lang="en-GB" altLang="en-US"/>
              <a:t>How effective?</a:t>
            </a:r>
          </a:p>
        </p:txBody>
      </p:sp>
      <p:sp>
        <p:nvSpPr>
          <p:cNvPr id="58373" name="Rectangle 3">
            <a:extLst>
              <a:ext uri="{FF2B5EF4-FFF2-40B4-BE49-F238E27FC236}">
                <a16:creationId xmlns:a16="http://schemas.microsoft.com/office/drawing/2014/main" id="{D7F5FBC4-1E85-D5F4-0D88-A89E63C27E6B}"/>
              </a:ext>
            </a:extLst>
          </p:cNvPr>
          <p:cNvSpPr>
            <a:spLocks noGrp="1" noChangeArrowheads="1"/>
          </p:cNvSpPr>
          <p:nvPr>
            <p:ph type="body" idx="4294967295"/>
          </p:nvPr>
        </p:nvSpPr>
        <p:spPr/>
        <p:txBody>
          <a:bodyPr/>
          <a:lstStyle/>
          <a:p>
            <a:pPr eaLnBrk="1" hangingPunct="1">
              <a:lnSpc>
                <a:spcPct val="90000"/>
              </a:lnSpc>
            </a:pPr>
            <a:r>
              <a:rPr lang="en-GB" altLang="en-US" sz="2800"/>
              <a:t>Is the use of novel forms of interactive technologies (e.g., the combination of sensors and dynamically updated information) that monitor, nag, or send personalized messages intermittently to a person more effective at changing a person’s behavior than non-interactive methods, such as the placement of warning signs, labels, or ads in prominent positions?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84DBCD7B-60F7-3A75-CD72-41DFF16FAB29}"/>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0BF2932-A5B2-7047-81C4-C09FE4BA8161}" type="slidenum">
              <a:rPr lang="en-GB" altLang="en-US" sz="1200">
                <a:solidFill>
                  <a:srgbClr val="FF9900"/>
                </a:solidFill>
                <a:latin typeface="Verdana" panose="020B0604030504040204" pitchFamily="34" charset="0"/>
              </a:rPr>
              <a:pPr eaLnBrk="1" hangingPunct="1"/>
              <a:t>24</a:t>
            </a:fld>
            <a:endParaRPr lang="en-GB" altLang="en-US" sz="1200">
              <a:solidFill>
                <a:srgbClr val="FF9900"/>
              </a:solidFill>
              <a:latin typeface="Verdana" panose="020B0604030504040204" pitchFamily="34" charset="0"/>
            </a:endParaRPr>
          </a:p>
        </p:txBody>
      </p:sp>
      <p:sp>
        <p:nvSpPr>
          <p:cNvPr id="7" name="Date Placeholder 2">
            <a:extLst>
              <a:ext uri="{FF2B5EF4-FFF2-40B4-BE49-F238E27FC236}">
                <a16:creationId xmlns:a16="http://schemas.microsoft.com/office/drawing/2014/main" id="{0C9F9962-F1E9-2CBC-3930-4A9AF15AC8F8}"/>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60422" name="Title 1">
            <a:extLst>
              <a:ext uri="{FF2B5EF4-FFF2-40B4-BE49-F238E27FC236}">
                <a16:creationId xmlns:a16="http://schemas.microsoft.com/office/drawing/2014/main" id="{DA828522-7E33-CD75-78FD-6B9CAC65251F}"/>
              </a:ext>
            </a:extLst>
          </p:cNvPr>
          <p:cNvSpPr>
            <a:spLocks noGrp="1"/>
          </p:cNvSpPr>
          <p:nvPr>
            <p:ph type="title" idx="4294967295"/>
          </p:nvPr>
        </p:nvSpPr>
        <p:spPr/>
        <p:txBody>
          <a:bodyPr/>
          <a:lstStyle/>
          <a:p>
            <a:pPr eaLnBrk="1" hangingPunct="1"/>
            <a:r>
              <a:rPr lang="en-GB" altLang="en-US"/>
              <a:t>Which is most effective?</a:t>
            </a:r>
          </a:p>
        </p:txBody>
      </p:sp>
      <p:sp>
        <p:nvSpPr>
          <p:cNvPr id="60423" name="Content Placeholder 2">
            <a:extLst>
              <a:ext uri="{FF2B5EF4-FFF2-40B4-BE49-F238E27FC236}">
                <a16:creationId xmlns:a16="http://schemas.microsoft.com/office/drawing/2014/main" id="{0D01660D-8520-DDBE-6DEC-258D5ACD1DFA}"/>
              </a:ext>
            </a:extLst>
          </p:cNvPr>
          <p:cNvSpPr>
            <a:spLocks noGrp="1"/>
          </p:cNvSpPr>
          <p:nvPr>
            <p:ph idx="4294967295"/>
          </p:nvPr>
        </p:nvSpPr>
        <p:spPr/>
        <p:txBody>
          <a:bodyPr/>
          <a:lstStyle/>
          <a:p>
            <a:pPr eaLnBrk="1" hangingPunct="1"/>
            <a:endParaRPr lang="en-US" altLang="en-US"/>
          </a:p>
        </p:txBody>
      </p:sp>
      <p:graphicFrame>
        <p:nvGraphicFramePr>
          <p:cNvPr id="60418" name="Object 2">
            <a:extLst>
              <a:ext uri="{FF2B5EF4-FFF2-40B4-BE49-F238E27FC236}">
                <a16:creationId xmlns:a16="http://schemas.microsoft.com/office/drawing/2014/main" id="{B1D9F088-307E-6BDE-7F64-1EF44B77510F}"/>
              </a:ext>
            </a:extLst>
          </p:cNvPr>
          <p:cNvGraphicFramePr>
            <a:graphicFrameLocks noChangeAspect="1"/>
          </p:cNvGraphicFramePr>
          <p:nvPr/>
        </p:nvGraphicFramePr>
        <p:xfrm>
          <a:off x="381000" y="2057400"/>
          <a:ext cx="8307388" cy="4038600"/>
        </p:xfrm>
        <a:graphic>
          <a:graphicData uri="http://schemas.openxmlformats.org/presentationml/2006/ole">
            <mc:AlternateContent xmlns:mc="http://schemas.openxmlformats.org/markup-compatibility/2006">
              <mc:Choice xmlns:v="urn:schemas-microsoft-com:vml" Requires="v">
                <p:oleObj name="Document" r:id="rId3" imgW="15798800" imgH="7683500" progId="Word.Document.12">
                  <p:link updateAutomatic="1"/>
                </p:oleObj>
              </mc:Choice>
              <mc:Fallback>
                <p:oleObj name="Document" r:id="rId3" imgW="15798800" imgH="768350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8307388"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0419" name="Object 3">
            <a:extLst>
              <a:ext uri="{FF2B5EF4-FFF2-40B4-BE49-F238E27FC236}">
                <a16:creationId xmlns:a16="http://schemas.microsoft.com/office/drawing/2014/main" id="{D3C08D73-25A4-D958-14EF-0E29B56E09E0}"/>
              </a:ext>
            </a:extLst>
          </p:cNvPr>
          <p:cNvGraphicFramePr>
            <a:graphicFrameLocks noChangeAspect="1"/>
          </p:cNvGraphicFramePr>
          <p:nvPr/>
        </p:nvGraphicFramePr>
        <p:xfrm>
          <a:off x="3429000" y="2133600"/>
          <a:ext cx="5365750" cy="4010025"/>
        </p:xfrm>
        <a:graphic>
          <a:graphicData uri="http://schemas.openxmlformats.org/presentationml/2006/ole">
            <mc:AlternateContent xmlns:mc="http://schemas.openxmlformats.org/markup-compatibility/2006">
              <mc:Choice xmlns:v="urn:schemas-microsoft-com:vml" Requires="v">
                <p:oleObj name="Document" r:id="rId5" imgW="10274300" imgH="7683500" progId="Word.Document.12">
                  <p:link updateAutomatic="1"/>
                </p:oleObj>
              </mc:Choice>
              <mc:Fallback>
                <p:oleObj name="Document" r:id="rId5" imgW="10274300" imgH="7683500" progId="Word.Document.12">
                  <p:link updateAutomatic="1"/>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133600"/>
                        <a:ext cx="536575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01BD3676-5811-08B6-5DD1-8C57D385A031}"/>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736FF74-B865-AE48-9AA0-1FF052B7D444}" type="slidenum">
              <a:rPr lang="en-GB" altLang="en-US" sz="1200">
                <a:solidFill>
                  <a:srgbClr val="FF9900"/>
                </a:solidFill>
                <a:latin typeface="Verdana" panose="020B0604030504040204" pitchFamily="34" charset="0"/>
              </a:rPr>
              <a:pPr eaLnBrk="1" hangingPunct="1"/>
              <a:t>25</a:t>
            </a:fld>
            <a:endParaRPr lang="en-GB" altLang="en-US" sz="1200">
              <a:solidFill>
                <a:srgbClr val="FF9900"/>
              </a:solidFill>
              <a:latin typeface="Verdana" panose="020B0604030504040204" pitchFamily="34" charset="0"/>
            </a:endParaRPr>
          </a:p>
        </p:txBody>
      </p:sp>
      <p:sp>
        <p:nvSpPr>
          <p:cNvPr id="7" name="Date Placeholder 2">
            <a:extLst>
              <a:ext uri="{FF2B5EF4-FFF2-40B4-BE49-F238E27FC236}">
                <a16:creationId xmlns:a16="http://schemas.microsoft.com/office/drawing/2014/main" id="{D3392411-869D-E35C-7A63-09B8D00ED038}"/>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62470" name="Title 1">
            <a:extLst>
              <a:ext uri="{FF2B5EF4-FFF2-40B4-BE49-F238E27FC236}">
                <a16:creationId xmlns:a16="http://schemas.microsoft.com/office/drawing/2014/main" id="{D3682484-8312-9BDB-1FC3-1428AE11469F}"/>
              </a:ext>
            </a:extLst>
          </p:cNvPr>
          <p:cNvSpPr>
            <a:spLocks noGrp="1"/>
          </p:cNvSpPr>
          <p:nvPr>
            <p:ph type="title" idx="4294967295"/>
          </p:nvPr>
        </p:nvSpPr>
        <p:spPr/>
        <p:txBody>
          <a:bodyPr/>
          <a:lstStyle/>
          <a:p>
            <a:pPr eaLnBrk="1" hangingPunct="1"/>
            <a:r>
              <a:rPr lang="en-GB" altLang="en-US"/>
              <a:t>Energy reduction </a:t>
            </a:r>
          </a:p>
        </p:txBody>
      </p:sp>
      <p:sp>
        <p:nvSpPr>
          <p:cNvPr id="62471" name="Content Placeholder 2">
            <a:extLst>
              <a:ext uri="{FF2B5EF4-FFF2-40B4-BE49-F238E27FC236}">
                <a16:creationId xmlns:a16="http://schemas.microsoft.com/office/drawing/2014/main" id="{8FC796F7-9B7C-980C-817B-2141B777BCAE}"/>
              </a:ext>
            </a:extLst>
          </p:cNvPr>
          <p:cNvSpPr>
            <a:spLocks noGrp="1"/>
          </p:cNvSpPr>
          <p:nvPr>
            <p:ph idx="4294967295"/>
          </p:nvPr>
        </p:nvSpPr>
        <p:spPr/>
        <p:txBody>
          <a:bodyPr/>
          <a:lstStyle/>
          <a:p>
            <a:pPr eaLnBrk="1" hangingPunct="1"/>
            <a:endParaRPr lang="en-US" altLang="en-US"/>
          </a:p>
        </p:txBody>
      </p:sp>
      <p:graphicFrame>
        <p:nvGraphicFramePr>
          <p:cNvPr id="62466" name="Object 2">
            <a:extLst>
              <a:ext uri="{FF2B5EF4-FFF2-40B4-BE49-F238E27FC236}">
                <a16:creationId xmlns:a16="http://schemas.microsoft.com/office/drawing/2014/main" id="{C8DC384A-6CA5-5DE2-C57B-8FD3FB5DF76E}"/>
              </a:ext>
            </a:extLst>
          </p:cNvPr>
          <p:cNvGraphicFramePr>
            <a:graphicFrameLocks noChangeAspect="1"/>
          </p:cNvGraphicFramePr>
          <p:nvPr/>
        </p:nvGraphicFramePr>
        <p:xfrm>
          <a:off x="762000" y="2133600"/>
          <a:ext cx="2921000" cy="3657600"/>
        </p:xfrm>
        <a:graphic>
          <a:graphicData uri="http://schemas.openxmlformats.org/presentationml/2006/ole">
            <mc:AlternateContent xmlns:mc="http://schemas.openxmlformats.org/markup-compatibility/2006">
              <mc:Choice xmlns:v="urn:schemas-microsoft-com:vml" Requires="v">
                <p:oleObj name="Document" r:id="rId3" imgW="8407400" imgH="10528300" progId="Word.Document.12">
                  <p:link updateAutomatic="1"/>
                </p:oleObj>
              </mc:Choice>
              <mc:Fallback>
                <p:oleObj name="Document" r:id="rId3" imgW="8407400" imgH="1052830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133600"/>
                        <a:ext cx="2921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2467" name="Object 3">
            <a:extLst>
              <a:ext uri="{FF2B5EF4-FFF2-40B4-BE49-F238E27FC236}">
                <a16:creationId xmlns:a16="http://schemas.microsoft.com/office/drawing/2014/main" id="{C8F5C2A8-4232-F8B1-BA3A-5543DDDCCA1D}"/>
              </a:ext>
            </a:extLst>
          </p:cNvPr>
          <p:cNvGraphicFramePr>
            <a:graphicFrameLocks noChangeAspect="1"/>
          </p:cNvGraphicFramePr>
          <p:nvPr/>
        </p:nvGraphicFramePr>
        <p:xfrm>
          <a:off x="4267200" y="3048000"/>
          <a:ext cx="3694113" cy="2692400"/>
        </p:xfrm>
        <a:graphic>
          <a:graphicData uri="http://schemas.openxmlformats.org/presentationml/2006/ole">
            <mc:AlternateContent xmlns:mc="http://schemas.openxmlformats.org/markup-compatibility/2006">
              <mc:Choice xmlns:v="urn:schemas-microsoft-com:vml" Requires="v">
                <p:oleObj name="Document" r:id="rId5" imgW="8229600" imgH="5994400" progId="Word.Document.12">
                  <p:link updateAutomatic="1"/>
                </p:oleObj>
              </mc:Choice>
              <mc:Fallback>
                <p:oleObj name="Document" r:id="rId5" imgW="8229600" imgH="5994400" progId="Word.Document.12">
                  <p:link updateAutomatic="1"/>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048000"/>
                        <a:ext cx="3694113" cy="269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3A48AF39-3F8D-32A1-0D8E-C36DC312FECB}"/>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E4E206F-080D-2542-9C21-F17AE26CE458}" type="slidenum">
              <a:rPr lang="en-GB" altLang="en-US" sz="1200">
                <a:solidFill>
                  <a:srgbClr val="FF9900"/>
                </a:solidFill>
                <a:latin typeface="Verdana" panose="020B0604030504040204" pitchFamily="34" charset="0"/>
              </a:rPr>
              <a:pPr eaLnBrk="1" hangingPunct="1"/>
              <a:t>26</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22099066-ADB1-DD70-5C98-BA02CDEF200D}"/>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64516" name="Rectangle 2">
            <a:extLst>
              <a:ext uri="{FF2B5EF4-FFF2-40B4-BE49-F238E27FC236}">
                <a16:creationId xmlns:a16="http://schemas.microsoft.com/office/drawing/2014/main" id="{D1869B31-F774-D2AB-A093-A887D435DEB9}"/>
              </a:ext>
            </a:extLst>
          </p:cNvPr>
          <p:cNvSpPr>
            <a:spLocks noGrp="1" noChangeArrowheads="1"/>
          </p:cNvSpPr>
          <p:nvPr>
            <p:ph type="title" idx="4294967295"/>
          </p:nvPr>
        </p:nvSpPr>
        <p:spPr/>
        <p:txBody>
          <a:bodyPr/>
          <a:lstStyle/>
          <a:p>
            <a:pPr eaLnBrk="1" hangingPunct="1"/>
            <a:r>
              <a:rPr lang="en-GB" altLang="en-US"/>
              <a:t>Phishing and trust</a:t>
            </a:r>
          </a:p>
        </p:txBody>
      </p:sp>
      <p:sp>
        <p:nvSpPr>
          <p:cNvPr id="64517" name="Rectangle 3">
            <a:extLst>
              <a:ext uri="{FF2B5EF4-FFF2-40B4-BE49-F238E27FC236}">
                <a16:creationId xmlns:a16="http://schemas.microsoft.com/office/drawing/2014/main" id="{97E517A5-61C4-1155-18F1-F6FF871D9F8A}"/>
              </a:ext>
            </a:extLst>
          </p:cNvPr>
          <p:cNvSpPr>
            <a:spLocks noGrp="1" noChangeArrowheads="1"/>
          </p:cNvSpPr>
          <p:nvPr>
            <p:ph type="body" idx="4294967295"/>
          </p:nvPr>
        </p:nvSpPr>
        <p:spPr/>
        <p:txBody>
          <a:bodyPr/>
          <a:lstStyle/>
          <a:p>
            <a:pPr eaLnBrk="1" hangingPunct="1"/>
            <a:r>
              <a:rPr lang="en-GB" altLang="en-US" sz="2000"/>
              <a:t>Web used to deceive people </a:t>
            </a:r>
            <a:br>
              <a:rPr lang="en-GB" altLang="en-US" sz="2000"/>
            </a:br>
            <a:r>
              <a:rPr lang="en-GB" altLang="en-US" sz="2000"/>
              <a:t>into parting with personal details</a:t>
            </a:r>
            <a:endParaRPr lang="en-GB" altLang="en-US" sz="2400"/>
          </a:p>
          <a:p>
            <a:pPr lvl="1" eaLnBrk="1" hangingPunct="1"/>
            <a:r>
              <a:rPr lang="en-GB" altLang="en-US" sz="2000">
                <a:ea typeface="ＭＳ Ｐゴシック" panose="020B0600070205080204" pitchFamily="34" charset="-128"/>
              </a:rPr>
              <a:t>e.g. Paypal, eBay and won the lottery letters </a:t>
            </a:r>
          </a:p>
          <a:p>
            <a:pPr eaLnBrk="1" hangingPunct="1"/>
            <a:r>
              <a:rPr lang="en-GB" altLang="en-US" sz="2000"/>
              <a:t>Allows Internet fraudsters </a:t>
            </a:r>
            <a:br>
              <a:rPr lang="en-GB" altLang="en-US" sz="2000"/>
            </a:br>
            <a:r>
              <a:rPr lang="en-GB" altLang="en-US" sz="2000"/>
              <a:t>to access their bank accounts </a:t>
            </a:r>
            <a:br>
              <a:rPr lang="en-GB" altLang="en-US" sz="2000"/>
            </a:br>
            <a:r>
              <a:rPr lang="en-GB" altLang="en-US" sz="2000"/>
              <a:t>and draw money from them</a:t>
            </a:r>
          </a:p>
          <a:p>
            <a:pPr eaLnBrk="1" hangingPunct="1"/>
            <a:r>
              <a:rPr lang="en-GB" altLang="en-US" sz="2000"/>
              <a:t>Many vulnerable people </a:t>
            </a:r>
            <a:br>
              <a:rPr lang="en-GB" altLang="en-US" sz="2000"/>
            </a:br>
            <a:r>
              <a:rPr lang="en-GB" altLang="en-US" sz="2000"/>
              <a:t>fall for it</a:t>
            </a:r>
          </a:p>
          <a:p>
            <a:pPr eaLnBrk="1" hangingPunct="1"/>
            <a:r>
              <a:rPr lang="en-GB" altLang="en-US" sz="2000"/>
              <a:t>The art of deception is centuries old </a:t>
            </a:r>
            <a:br>
              <a:rPr lang="en-GB" altLang="en-US" sz="2000"/>
            </a:br>
            <a:r>
              <a:rPr lang="en-GB" altLang="en-US" sz="2000"/>
              <a:t>but internet allows ever more </a:t>
            </a:r>
            <a:br>
              <a:rPr lang="en-GB" altLang="en-US" sz="2000"/>
            </a:br>
            <a:r>
              <a:rPr lang="en-GB" altLang="en-US" sz="2000"/>
              <a:t>ingeniuos ways to trick people</a:t>
            </a:r>
            <a:endParaRPr lang="en-GB" altLang="en-US"/>
          </a:p>
        </p:txBody>
      </p:sp>
      <p:pic>
        <p:nvPicPr>
          <p:cNvPr id="64518" name="Picture 4">
            <a:extLst>
              <a:ext uri="{FF2B5EF4-FFF2-40B4-BE49-F238E27FC236}">
                <a16:creationId xmlns:a16="http://schemas.microsoft.com/office/drawing/2014/main" id="{0AB60BA8-EB7C-66CB-8E17-4FFB1B5B7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886200"/>
            <a:ext cx="25908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D61F4F19-6506-DB35-4ECE-CB4C0C22CBCE}"/>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32CF3EB-4B07-D548-95C6-AAD8DFCA5BEA}" type="slidenum">
              <a:rPr lang="en-GB" altLang="en-US" sz="1200">
                <a:solidFill>
                  <a:srgbClr val="FF9900"/>
                </a:solidFill>
                <a:latin typeface="Verdana" panose="020B0604030504040204" pitchFamily="34" charset="0"/>
              </a:rPr>
              <a:pPr eaLnBrk="1" hangingPunct="1"/>
              <a:t>27</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8DD284AB-8806-0ECF-8037-5FE68359C490}"/>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66564" name="Rectangle 2">
            <a:extLst>
              <a:ext uri="{FF2B5EF4-FFF2-40B4-BE49-F238E27FC236}">
                <a16:creationId xmlns:a16="http://schemas.microsoft.com/office/drawing/2014/main" id="{D3CCC374-9039-4F65-D55F-54922A9C6C19}"/>
              </a:ext>
            </a:extLst>
          </p:cNvPr>
          <p:cNvSpPr>
            <a:spLocks noGrp="1" noChangeArrowheads="1"/>
          </p:cNvSpPr>
          <p:nvPr>
            <p:ph type="title" idx="4294967295"/>
          </p:nvPr>
        </p:nvSpPr>
        <p:spPr/>
        <p:txBody>
          <a:bodyPr/>
          <a:lstStyle/>
          <a:p>
            <a:pPr eaLnBrk="1" hangingPunct="1"/>
            <a:r>
              <a:rPr lang="en-GB" altLang="en-US"/>
              <a:t>Anthropomorphism</a:t>
            </a:r>
          </a:p>
        </p:txBody>
      </p:sp>
      <p:sp>
        <p:nvSpPr>
          <p:cNvPr id="66565" name="Rectangle 3">
            <a:extLst>
              <a:ext uri="{FF2B5EF4-FFF2-40B4-BE49-F238E27FC236}">
                <a16:creationId xmlns:a16="http://schemas.microsoft.com/office/drawing/2014/main" id="{CD2F055F-B71A-3F6D-5ADE-9C40D81C8A3E}"/>
              </a:ext>
            </a:extLst>
          </p:cNvPr>
          <p:cNvSpPr>
            <a:spLocks noGrp="1" noChangeArrowheads="1"/>
          </p:cNvSpPr>
          <p:nvPr>
            <p:ph type="body" idx="4294967295"/>
          </p:nvPr>
        </p:nvSpPr>
        <p:spPr>
          <a:xfrm>
            <a:off x="685800" y="2133600"/>
            <a:ext cx="7772400" cy="4114800"/>
          </a:xfrm>
        </p:spPr>
        <p:txBody>
          <a:bodyPr/>
          <a:lstStyle/>
          <a:p>
            <a:pPr eaLnBrk="1" hangingPunct="1"/>
            <a:r>
              <a:rPr lang="en-GB" altLang="en-US" sz="2400"/>
              <a:t>Attributing human-like qualities to inanimate objects (e.g. cars, computers)</a:t>
            </a:r>
          </a:p>
          <a:p>
            <a:pPr eaLnBrk="1" hangingPunct="1"/>
            <a:endParaRPr lang="en-GB" altLang="en-US" sz="2400"/>
          </a:p>
          <a:p>
            <a:pPr eaLnBrk="1" hangingPunct="1"/>
            <a:r>
              <a:rPr lang="en-GB" altLang="en-US" sz="2400"/>
              <a:t>Well known phenomenon in advertising </a:t>
            </a:r>
          </a:p>
          <a:p>
            <a:pPr lvl="1" eaLnBrk="1" hangingPunct="1"/>
            <a:r>
              <a:rPr lang="en-GB" altLang="en-US" sz="2400">
                <a:ea typeface="ＭＳ Ｐゴシック" panose="020B0600070205080204" pitchFamily="34" charset="-128"/>
              </a:rPr>
              <a:t>Dancing butter, drinks, breakfast cereals</a:t>
            </a:r>
          </a:p>
          <a:p>
            <a:pPr lvl="1" eaLnBrk="1" hangingPunct="1"/>
            <a:endParaRPr lang="en-GB" altLang="en-US" sz="2400">
              <a:ea typeface="ＭＳ Ｐゴシック" panose="020B0600070205080204" pitchFamily="34" charset="-128"/>
            </a:endParaRPr>
          </a:p>
          <a:p>
            <a:pPr eaLnBrk="1" hangingPunct="1"/>
            <a:r>
              <a:rPr lang="en-GB" altLang="en-US" sz="2400"/>
              <a:t>Much exploited in human-computer interaction</a:t>
            </a:r>
          </a:p>
          <a:p>
            <a:pPr lvl="1" eaLnBrk="1" hangingPunct="1"/>
            <a:r>
              <a:rPr lang="en-GB" altLang="en-US" sz="2400">
                <a:ea typeface="ＭＳ Ｐゴシック" panose="020B0600070205080204" pitchFamily="34" charset="-128"/>
              </a:rPr>
              <a:t>Make user experience more enjoyable, more motivating, make people feel at ease, reduce anxiety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49D6535-CE72-1404-DCF1-FCC3A9AC705C}"/>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C19F25C-3442-7A44-86D1-2F60357D3B07}" type="slidenum">
              <a:rPr lang="en-GB" altLang="en-US" sz="1200">
                <a:solidFill>
                  <a:srgbClr val="FF9900"/>
                </a:solidFill>
                <a:latin typeface="Verdana" panose="020B0604030504040204" pitchFamily="34" charset="0"/>
              </a:rPr>
              <a:pPr eaLnBrk="1" hangingPunct="1"/>
              <a:t>28</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37F657BB-1487-9CA2-6515-7FE55630FE4A}"/>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68612" name="Rectangle 2">
            <a:extLst>
              <a:ext uri="{FF2B5EF4-FFF2-40B4-BE49-F238E27FC236}">
                <a16:creationId xmlns:a16="http://schemas.microsoft.com/office/drawing/2014/main" id="{D41B03DE-C103-4576-EEEE-5EE746745186}"/>
              </a:ext>
            </a:extLst>
          </p:cNvPr>
          <p:cNvSpPr>
            <a:spLocks noGrp="1" noChangeArrowheads="1"/>
          </p:cNvSpPr>
          <p:nvPr>
            <p:ph type="title" idx="4294967295"/>
          </p:nvPr>
        </p:nvSpPr>
        <p:spPr/>
        <p:txBody>
          <a:bodyPr/>
          <a:lstStyle/>
          <a:p>
            <a:pPr eaLnBrk="1" hangingPunct="1"/>
            <a:r>
              <a:rPr lang="en-GB" altLang="en-US"/>
              <a:t>Which do you prefer?</a:t>
            </a:r>
          </a:p>
        </p:txBody>
      </p:sp>
      <p:sp>
        <p:nvSpPr>
          <p:cNvPr id="68613" name="Rectangle 3">
            <a:extLst>
              <a:ext uri="{FF2B5EF4-FFF2-40B4-BE49-F238E27FC236}">
                <a16:creationId xmlns:a16="http://schemas.microsoft.com/office/drawing/2014/main" id="{FD51CE89-F2F7-7964-A1D6-559A27F93346}"/>
              </a:ext>
            </a:extLst>
          </p:cNvPr>
          <p:cNvSpPr>
            <a:spLocks noGrp="1" noChangeArrowheads="1"/>
          </p:cNvSpPr>
          <p:nvPr>
            <p:ph type="body" idx="4294967295"/>
          </p:nvPr>
        </p:nvSpPr>
        <p:spPr/>
        <p:txBody>
          <a:bodyPr/>
          <a:lstStyle/>
          <a:p>
            <a:pPr eaLnBrk="1" hangingPunct="1">
              <a:buFontTx/>
              <a:buNone/>
            </a:pPr>
            <a:r>
              <a:rPr lang="en-GB" altLang="en-US" sz="2400">
                <a:solidFill>
                  <a:srgbClr val="1D6E76"/>
                </a:solidFill>
              </a:rPr>
              <a:t>1. As a welcome message</a:t>
            </a:r>
            <a:endParaRPr lang="en-GB" altLang="en-US" sz="2400">
              <a:solidFill>
                <a:schemeClr val="accent2"/>
              </a:solidFill>
            </a:endParaRPr>
          </a:p>
          <a:p>
            <a:pPr eaLnBrk="1" hangingPunct="1"/>
            <a:endParaRPr lang="en-GB" altLang="en-US" sz="2400"/>
          </a:p>
          <a:p>
            <a:pPr eaLnBrk="1" hangingPunct="1"/>
            <a:r>
              <a:rPr lang="en-GB" altLang="en-US" sz="2400"/>
              <a:t>“Hello Chris! Nice to see you again. Welcome back. Now what were we doing last time? Oh yes, exercise 5. Let’s start again.”</a:t>
            </a:r>
          </a:p>
          <a:p>
            <a:pPr eaLnBrk="1" hangingPunct="1"/>
            <a:endParaRPr lang="en-GB" altLang="en-US" sz="2400"/>
          </a:p>
          <a:p>
            <a:pPr eaLnBrk="1" hangingPunct="1"/>
            <a:r>
              <a:rPr lang="en-GB" altLang="en-US" sz="2400"/>
              <a:t>“User 24, commence exercise 5.”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4E41AF0E-01DD-4009-8EB6-C606829699A2}"/>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9E096D8-147E-014C-8B85-2EDF155FF9BE}" type="slidenum">
              <a:rPr lang="en-GB" altLang="en-US" sz="1200">
                <a:solidFill>
                  <a:srgbClr val="FF9900"/>
                </a:solidFill>
                <a:latin typeface="Verdana" panose="020B0604030504040204" pitchFamily="34" charset="0"/>
              </a:rPr>
              <a:pPr eaLnBrk="1" hangingPunct="1"/>
              <a:t>29</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EC1AE872-EAA8-AFD4-2690-1A576B3E2689}"/>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70660" name="Rectangle 2">
            <a:extLst>
              <a:ext uri="{FF2B5EF4-FFF2-40B4-BE49-F238E27FC236}">
                <a16:creationId xmlns:a16="http://schemas.microsoft.com/office/drawing/2014/main" id="{6672D605-4123-FF01-F32A-F0F6730545F2}"/>
              </a:ext>
            </a:extLst>
          </p:cNvPr>
          <p:cNvSpPr>
            <a:spLocks noGrp="1" noChangeArrowheads="1"/>
          </p:cNvSpPr>
          <p:nvPr>
            <p:ph type="title" idx="4294967295"/>
          </p:nvPr>
        </p:nvSpPr>
        <p:spPr/>
        <p:txBody>
          <a:bodyPr/>
          <a:lstStyle/>
          <a:p>
            <a:pPr eaLnBrk="1" hangingPunct="1"/>
            <a:r>
              <a:rPr lang="en-GB" altLang="en-US"/>
              <a:t>Which do you prefer? </a:t>
            </a:r>
          </a:p>
        </p:txBody>
      </p:sp>
      <p:sp>
        <p:nvSpPr>
          <p:cNvPr id="70661" name="Rectangle 3">
            <a:extLst>
              <a:ext uri="{FF2B5EF4-FFF2-40B4-BE49-F238E27FC236}">
                <a16:creationId xmlns:a16="http://schemas.microsoft.com/office/drawing/2014/main" id="{DCCBBEF1-911A-8948-EE72-F8AE902018B0}"/>
              </a:ext>
            </a:extLst>
          </p:cNvPr>
          <p:cNvSpPr>
            <a:spLocks noGrp="1" noChangeArrowheads="1"/>
          </p:cNvSpPr>
          <p:nvPr>
            <p:ph type="body" idx="4294967295"/>
          </p:nvPr>
        </p:nvSpPr>
        <p:spPr>
          <a:xfrm>
            <a:off x="609600" y="1905000"/>
            <a:ext cx="8001000" cy="4114800"/>
          </a:xfrm>
        </p:spPr>
        <p:txBody>
          <a:bodyPr/>
          <a:lstStyle/>
          <a:p>
            <a:pPr marL="533400" indent="-533400" eaLnBrk="1" hangingPunct="1">
              <a:buFontTx/>
              <a:buNone/>
            </a:pPr>
            <a:r>
              <a:rPr lang="en-GB" altLang="en-US" sz="2400">
                <a:solidFill>
                  <a:srgbClr val="1D6E76"/>
                </a:solidFill>
              </a:rPr>
              <a:t>2. Feedback when get something wrong</a:t>
            </a:r>
          </a:p>
          <a:p>
            <a:pPr marL="533400" indent="-533400" eaLnBrk="1" hangingPunct="1">
              <a:buFontTx/>
              <a:buNone/>
            </a:pPr>
            <a:endParaRPr lang="en-GB" altLang="en-US" sz="2000"/>
          </a:p>
          <a:p>
            <a:pPr marL="533400" indent="-533400" eaLnBrk="1" hangingPunct="1">
              <a:buFontTx/>
              <a:buAutoNum type="arabicPeriod"/>
            </a:pPr>
            <a:r>
              <a:rPr lang="en-GB" altLang="en-US" sz="2000" i="1"/>
              <a:t>“Now Chris, that’s not right. You can do better than that.Try again.”</a:t>
            </a:r>
          </a:p>
          <a:p>
            <a:pPr marL="533400" indent="-533400" eaLnBrk="1" hangingPunct="1">
              <a:buFontTx/>
              <a:buAutoNum type="arabicPeriod"/>
            </a:pPr>
            <a:r>
              <a:rPr lang="en-GB" altLang="en-US" sz="2000" i="1"/>
              <a:t>“Incorrect. Try again.”</a:t>
            </a:r>
          </a:p>
          <a:p>
            <a:pPr marL="533400" indent="-533400" eaLnBrk="1" hangingPunct="1">
              <a:buFontTx/>
              <a:buNone/>
            </a:pPr>
            <a:endParaRPr lang="en-GB" altLang="en-US" sz="2400">
              <a:solidFill>
                <a:schemeClr val="accent2"/>
              </a:solidFill>
            </a:endParaRPr>
          </a:p>
          <a:p>
            <a:pPr marL="533400" indent="-533400" eaLnBrk="1" hangingPunct="1">
              <a:buFontTx/>
              <a:buNone/>
            </a:pPr>
            <a:r>
              <a:rPr lang="en-GB" altLang="en-US" sz="2400"/>
              <a:t>	Is there a difference as to what you prefer depending on type of message? Why?</a:t>
            </a:r>
            <a:endParaRPr lang="en-GB" altLang="en-US" sz="2400">
              <a:solidFill>
                <a:schemeClr val="accent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D9015F35-D91F-F7A0-8B4A-7C0C62B1913A}"/>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744A10D-AC4E-5D4C-BF2C-176614C74742}" type="slidenum">
              <a:rPr lang="en-GB" altLang="en-US" sz="1200">
                <a:solidFill>
                  <a:srgbClr val="FF9900"/>
                </a:solidFill>
                <a:latin typeface="Verdana" panose="020B0604030504040204" pitchFamily="34" charset="0"/>
              </a:rPr>
              <a:pPr eaLnBrk="1" hangingPunct="1"/>
              <a:t>3</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6640ABE7-3F77-F81D-67AD-39F2913BCE2A}"/>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17412" name="Rectangle 2">
            <a:extLst>
              <a:ext uri="{FF2B5EF4-FFF2-40B4-BE49-F238E27FC236}">
                <a16:creationId xmlns:a16="http://schemas.microsoft.com/office/drawing/2014/main" id="{E7452F62-609D-7375-9FB5-B3C0F8A2B4CA}"/>
              </a:ext>
            </a:extLst>
          </p:cNvPr>
          <p:cNvSpPr>
            <a:spLocks noGrp="1" noChangeArrowheads="1"/>
          </p:cNvSpPr>
          <p:nvPr>
            <p:ph type="title" idx="4294967295"/>
          </p:nvPr>
        </p:nvSpPr>
        <p:spPr>
          <a:xfrm>
            <a:off x="685800" y="762000"/>
            <a:ext cx="7772400" cy="1143000"/>
          </a:xfrm>
        </p:spPr>
        <p:txBody>
          <a:bodyPr/>
          <a:lstStyle/>
          <a:p>
            <a:pPr eaLnBrk="1" hangingPunct="1"/>
            <a:r>
              <a:rPr lang="en-GB" altLang="en-US"/>
              <a:t>Emotions and the user experience</a:t>
            </a:r>
          </a:p>
        </p:txBody>
      </p:sp>
      <p:sp>
        <p:nvSpPr>
          <p:cNvPr id="17413" name="Rectangle 3">
            <a:extLst>
              <a:ext uri="{FF2B5EF4-FFF2-40B4-BE49-F238E27FC236}">
                <a16:creationId xmlns:a16="http://schemas.microsoft.com/office/drawing/2014/main" id="{59560884-8BA2-D999-C221-BD983479A9BD}"/>
              </a:ext>
            </a:extLst>
          </p:cNvPr>
          <p:cNvSpPr>
            <a:spLocks noGrp="1" noChangeArrowheads="1"/>
          </p:cNvSpPr>
          <p:nvPr>
            <p:ph type="body" idx="4294967295"/>
          </p:nvPr>
        </p:nvSpPr>
        <p:spPr>
          <a:xfrm>
            <a:off x="381000" y="2332038"/>
            <a:ext cx="8229600" cy="4525962"/>
          </a:xfrm>
        </p:spPr>
        <p:txBody>
          <a:bodyPr/>
          <a:lstStyle/>
          <a:p>
            <a:pPr eaLnBrk="1" hangingPunct="1"/>
            <a:r>
              <a:rPr lang="en-GB" altLang="en-US" sz="2400"/>
              <a:t>HCI has traditionally been about designing efficient and effective systems</a:t>
            </a:r>
          </a:p>
          <a:p>
            <a:pPr eaLnBrk="1" hangingPunct="1"/>
            <a:r>
              <a:rPr lang="en-GB" altLang="en-US" sz="2400"/>
              <a:t>Now more about how to design interactive systems that make people </a:t>
            </a:r>
            <a:r>
              <a:rPr lang="en-GB" altLang="en-US" sz="2400">
                <a:solidFill>
                  <a:srgbClr val="1D6E76"/>
                </a:solidFill>
              </a:rPr>
              <a:t>respond </a:t>
            </a:r>
            <a:r>
              <a:rPr lang="en-GB" altLang="en-US" sz="2400"/>
              <a:t>in certain ways</a:t>
            </a:r>
          </a:p>
          <a:p>
            <a:pPr lvl="1" eaLnBrk="1" hangingPunct="1"/>
            <a:r>
              <a:rPr lang="en-GB" altLang="en-US" sz="2000">
                <a:ea typeface="ＭＳ Ｐゴシック" panose="020B0600070205080204" pitchFamily="34" charset="-128"/>
              </a:rPr>
              <a:t> e.g. to be happy, to be trusting, to learn, to be motivated</a:t>
            </a:r>
          </a:p>
          <a:p>
            <a:pPr eaLnBrk="1" hangingPunct="1"/>
            <a:r>
              <a:rPr lang="en-GB" altLang="en-US" sz="2400"/>
              <a:t>Emotional interaction is concerned with how we feel and react when interacting with technologies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8B2132DA-D566-7207-51DC-A747B850F179}"/>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6147C85-F0B3-474E-B834-9DD6E791D5C9}" type="slidenum">
              <a:rPr lang="en-GB" altLang="en-US" sz="1200">
                <a:solidFill>
                  <a:srgbClr val="FF9900"/>
                </a:solidFill>
                <a:latin typeface="Verdana" panose="020B0604030504040204" pitchFamily="34" charset="0"/>
              </a:rPr>
              <a:pPr eaLnBrk="1" hangingPunct="1"/>
              <a:t>30</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FDFDE93D-9D6F-20AB-5C19-82C8E749F63B}"/>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72708" name="Rectangle 2">
            <a:extLst>
              <a:ext uri="{FF2B5EF4-FFF2-40B4-BE49-F238E27FC236}">
                <a16:creationId xmlns:a16="http://schemas.microsoft.com/office/drawing/2014/main" id="{A7E3BB05-D223-EC25-87CB-BE104A89CA8C}"/>
              </a:ext>
            </a:extLst>
          </p:cNvPr>
          <p:cNvSpPr>
            <a:spLocks noGrp="1" noChangeArrowheads="1"/>
          </p:cNvSpPr>
          <p:nvPr>
            <p:ph type="title" idx="4294967295"/>
          </p:nvPr>
        </p:nvSpPr>
        <p:spPr/>
        <p:txBody>
          <a:bodyPr/>
          <a:lstStyle/>
          <a:p>
            <a:pPr eaLnBrk="1" hangingPunct="1"/>
            <a:r>
              <a:rPr lang="en-GB" altLang="en-US" sz="3600"/>
              <a:t>Evidence to support anthropomorphism</a:t>
            </a:r>
          </a:p>
        </p:txBody>
      </p:sp>
      <p:sp>
        <p:nvSpPr>
          <p:cNvPr id="72709" name="Rectangle 3">
            <a:extLst>
              <a:ext uri="{FF2B5EF4-FFF2-40B4-BE49-F238E27FC236}">
                <a16:creationId xmlns:a16="http://schemas.microsoft.com/office/drawing/2014/main" id="{5A52FB1C-E1C4-11E8-19D2-B4E46A9C8853}"/>
              </a:ext>
            </a:extLst>
          </p:cNvPr>
          <p:cNvSpPr>
            <a:spLocks noGrp="1" noChangeArrowheads="1"/>
          </p:cNvSpPr>
          <p:nvPr>
            <p:ph type="body" idx="4294967295"/>
          </p:nvPr>
        </p:nvSpPr>
        <p:spPr>
          <a:xfrm>
            <a:off x="685800" y="2362200"/>
            <a:ext cx="7772400" cy="4114800"/>
          </a:xfrm>
        </p:spPr>
        <p:txBody>
          <a:bodyPr/>
          <a:lstStyle/>
          <a:p>
            <a:pPr eaLnBrk="1" hangingPunct="1"/>
            <a:r>
              <a:rPr lang="en-GB" altLang="en-US" sz="2400"/>
              <a:t>Reeves and Naas (1996) found that computers that flatter and praise users in education software programs -&gt; positive impact on them</a:t>
            </a:r>
          </a:p>
          <a:p>
            <a:pPr eaLnBrk="1" hangingPunct="1"/>
            <a:endParaRPr lang="en-GB" altLang="en-US" sz="800"/>
          </a:p>
          <a:p>
            <a:pPr eaLnBrk="1" hangingPunct="1">
              <a:buFontTx/>
              <a:buNone/>
            </a:pPr>
            <a:r>
              <a:rPr lang="en-GB" altLang="en-US" sz="2400">
                <a:solidFill>
                  <a:srgbClr val="1D6E76"/>
                </a:solidFill>
              </a:rPr>
              <a:t>“Your question makes an important and useful distinction. Great job!”</a:t>
            </a:r>
          </a:p>
          <a:p>
            <a:pPr eaLnBrk="1" hangingPunct="1"/>
            <a:endParaRPr lang="en-GB" altLang="en-US" sz="800">
              <a:solidFill>
                <a:schemeClr val="accent2"/>
              </a:solidFill>
            </a:endParaRPr>
          </a:p>
          <a:p>
            <a:pPr eaLnBrk="1" hangingPunct="1"/>
            <a:r>
              <a:rPr lang="en-GB" altLang="en-US" sz="2400"/>
              <a:t>Students were more willing to continue with exercises with this kind of feedback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A9BD528E-DDFF-A17B-0B02-9F92C689DB35}"/>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AEDEE02-1EDE-AC4B-9170-109F07BEFDF9}" type="slidenum">
              <a:rPr lang="en-GB" altLang="en-US" sz="1200">
                <a:solidFill>
                  <a:srgbClr val="FF9900"/>
                </a:solidFill>
                <a:latin typeface="Verdana" panose="020B0604030504040204" pitchFamily="34" charset="0"/>
              </a:rPr>
              <a:pPr eaLnBrk="1" hangingPunct="1"/>
              <a:t>31</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F2159EDA-6063-F303-7536-E0740CF46112}"/>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74756" name="Rectangle 2">
            <a:extLst>
              <a:ext uri="{FF2B5EF4-FFF2-40B4-BE49-F238E27FC236}">
                <a16:creationId xmlns:a16="http://schemas.microsoft.com/office/drawing/2014/main" id="{05C7CC71-804F-407E-F3B2-2C37630050F1}"/>
              </a:ext>
            </a:extLst>
          </p:cNvPr>
          <p:cNvSpPr>
            <a:spLocks noGrp="1" noChangeArrowheads="1"/>
          </p:cNvSpPr>
          <p:nvPr>
            <p:ph type="title" idx="4294967295"/>
          </p:nvPr>
        </p:nvSpPr>
        <p:spPr>
          <a:xfrm>
            <a:off x="190500" y="304800"/>
            <a:ext cx="8763000" cy="1143000"/>
          </a:xfrm>
        </p:spPr>
        <p:txBody>
          <a:bodyPr/>
          <a:lstStyle/>
          <a:p>
            <a:pPr eaLnBrk="1" hangingPunct="1"/>
            <a:r>
              <a:rPr lang="en-GB" altLang="en-US" sz="3600"/>
              <a:t>Criticism of anthropomorphism</a:t>
            </a:r>
          </a:p>
        </p:txBody>
      </p:sp>
      <p:sp>
        <p:nvSpPr>
          <p:cNvPr id="74757" name="Rectangle 3">
            <a:extLst>
              <a:ext uri="{FF2B5EF4-FFF2-40B4-BE49-F238E27FC236}">
                <a16:creationId xmlns:a16="http://schemas.microsoft.com/office/drawing/2014/main" id="{5E48C42C-8D8D-E0F4-7944-D4D8FEFBA2D6}"/>
              </a:ext>
            </a:extLst>
          </p:cNvPr>
          <p:cNvSpPr>
            <a:spLocks noGrp="1" noChangeArrowheads="1"/>
          </p:cNvSpPr>
          <p:nvPr>
            <p:ph type="body" idx="4294967295"/>
          </p:nvPr>
        </p:nvSpPr>
        <p:spPr>
          <a:xfrm>
            <a:off x="533400" y="1524000"/>
            <a:ext cx="8153400" cy="4114800"/>
          </a:xfrm>
        </p:spPr>
        <p:txBody>
          <a:bodyPr/>
          <a:lstStyle/>
          <a:p>
            <a:pPr eaLnBrk="1" hangingPunct="1">
              <a:lnSpc>
                <a:spcPct val="90000"/>
              </a:lnSpc>
            </a:pPr>
            <a:r>
              <a:rPr lang="en-GB" altLang="en-US" sz="2000"/>
              <a:t>Deceptive, make people feel anxious, inferior or stupid</a:t>
            </a:r>
          </a:p>
          <a:p>
            <a:pPr eaLnBrk="1" hangingPunct="1">
              <a:lnSpc>
                <a:spcPct val="90000"/>
              </a:lnSpc>
            </a:pPr>
            <a:endParaRPr lang="en-GB" altLang="en-US" sz="700"/>
          </a:p>
          <a:p>
            <a:pPr eaLnBrk="1" hangingPunct="1">
              <a:lnSpc>
                <a:spcPct val="90000"/>
              </a:lnSpc>
            </a:pPr>
            <a:r>
              <a:rPr lang="en-GB" altLang="en-US" sz="2000"/>
              <a:t>People tend not to like screen characters that wave their fingers at the user and say:</a:t>
            </a:r>
          </a:p>
          <a:p>
            <a:pPr lvl="1" eaLnBrk="1" hangingPunct="1">
              <a:lnSpc>
                <a:spcPct val="90000"/>
              </a:lnSpc>
            </a:pPr>
            <a:r>
              <a:rPr lang="en-GB" altLang="en-US" sz="2000">
                <a:solidFill>
                  <a:srgbClr val="1D6E76"/>
                </a:solidFill>
                <a:ea typeface="ＭＳ Ｐゴシック" panose="020B0600070205080204" pitchFamily="34" charset="-128"/>
              </a:rPr>
              <a:t>Now Chris, that’s not right. You can do better than that.Try again.”</a:t>
            </a:r>
            <a:endParaRPr lang="en-GB" altLang="en-US" sz="2000">
              <a:solidFill>
                <a:schemeClr val="accent2"/>
              </a:solidFill>
              <a:ea typeface="ＭＳ Ｐゴシック" panose="020B0600070205080204" pitchFamily="34" charset="-128"/>
            </a:endParaRPr>
          </a:p>
          <a:p>
            <a:pPr lvl="1" eaLnBrk="1" hangingPunct="1">
              <a:lnSpc>
                <a:spcPct val="90000"/>
              </a:lnSpc>
            </a:pPr>
            <a:endParaRPr lang="en-GB" altLang="en-US" sz="700">
              <a:solidFill>
                <a:schemeClr val="accent2"/>
              </a:solidFill>
              <a:ea typeface="ＭＳ Ｐゴシック" panose="020B0600070205080204" pitchFamily="34" charset="-128"/>
            </a:endParaRPr>
          </a:p>
          <a:p>
            <a:pPr eaLnBrk="1" hangingPunct="1">
              <a:lnSpc>
                <a:spcPct val="90000"/>
              </a:lnSpc>
            </a:pPr>
            <a:r>
              <a:rPr lang="en-GB" altLang="en-US" sz="2000"/>
              <a:t>Many prefer the more impersonal:</a:t>
            </a:r>
            <a:endParaRPr lang="en-GB" altLang="en-US" sz="2000">
              <a:solidFill>
                <a:schemeClr val="accent2"/>
              </a:solidFill>
            </a:endParaRPr>
          </a:p>
          <a:p>
            <a:pPr lvl="1" eaLnBrk="1" hangingPunct="1">
              <a:lnSpc>
                <a:spcPct val="90000"/>
              </a:lnSpc>
            </a:pPr>
            <a:r>
              <a:rPr lang="en-GB" altLang="en-US" sz="2000">
                <a:solidFill>
                  <a:srgbClr val="1D6E76"/>
                </a:solidFill>
                <a:ea typeface="ＭＳ Ｐゴシック" panose="020B0600070205080204" pitchFamily="34" charset="-128"/>
              </a:rPr>
              <a:t>“Incorrect. Try again.”</a:t>
            </a:r>
            <a:endParaRPr lang="en-GB" altLang="en-US" sz="2000">
              <a:solidFill>
                <a:schemeClr val="accent2"/>
              </a:solidFill>
              <a:ea typeface="ＭＳ Ｐゴシック" panose="020B0600070205080204" pitchFamily="34" charset="-128"/>
            </a:endParaRPr>
          </a:p>
          <a:p>
            <a:pPr lvl="1" eaLnBrk="1" hangingPunct="1">
              <a:lnSpc>
                <a:spcPct val="90000"/>
              </a:lnSpc>
            </a:pPr>
            <a:endParaRPr lang="en-GB" altLang="en-US" sz="700">
              <a:solidFill>
                <a:schemeClr val="accent2"/>
              </a:solidFill>
              <a:ea typeface="ＭＳ Ｐゴシック" panose="020B0600070205080204" pitchFamily="34" charset="-128"/>
            </a:endParaRPr>
          </a:p>
          <a:p>
            <a:pPr eaLnBrk="1" hangingPunct="1">
              <a:lnSpc>
                <a:spcPct val="90000"/>
              </a:lnSpc>
            </a:pPr>
            <a:r>
              <a:rPr lang="en-GB" altLang="en-US" sz="2000"/>
              <a:t>Studies have shown that personalized feedback is considered to be less honest and makes users feel less responsible for their actions (e.g. Quintanar, 1982)</a:t>
            </a:r>
          </a:p>
          <a:p>
            <a:pPr lvl="1" eaLnBrk="1" hangingPunct="1">
              <a:lnSpc>
                <a:spcPct val="90000"/>
              </a:lnSpc>
            </a:pPr>
            <a:endParaRPr lang="en-GB" altLang="en-US" sz="2400">
              <a:ea typeface="ＭＳ Ｐゴシック" panose="020B060007020508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D59F36FC-FF8B-EA45-60AD-2ABC01E1D912}"/>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A7AB144-4072-CC49-AC45-B6549835C3B0}" type="slidenum">
              <a:rPr lang="en-GB" altLang="en-US" sz="1200">
                <a:solidFill>
                  <a:srgbClr val="FF9900"/>
                </a:solidFill>
                <a:latin typeface="Verdana" panose="020B0604030504040204" pitchFamily="34" charset="0"/>
              </a:rPr>
              <a:pPr eaLnBrk="1" hangingPunct="1"/>
              <a:t>32</a:t>
            </a:fld>
            <a:endParaRPr lang="en-GB" altLang="en-US" sz="1200">
              <a:solidFill>
                <a:srgbClr val="FF9900"/>
              </a:solidFill>
              <a:latin typeface="Verdana" panose="020B0604030504040204" pitchFamily="34" charset="0"/>
            </a:endParaRPr>
          </a:p>
        </p:txBody>
      </p:sp>
      <p:sp>
        <p:nvSpPr>
          <p:cNvPr id="8" name="Date Placeholder 2">
            <a:extLst>
              <a:ext uri="{FF2B5EF4-FFF2-40B4-BE49-F238E27FC236}">
                <a16:creationId xmlns:a16="http://schemas.microsoft.com/office/drawing/2014/main" id="{2DB86CEB-DE20-913A-CFD4-4E1A366AFA4B}"/>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76805" name="Rectangle 2">
            <a:extLst>
              <a:ext uri="{FF2B5EF4-FFF2-40B4-BE49-F238E27FC236}">
                <a16:creationId xmlns:a16="http://schemas.microsoft.com/office/drawing/2014/main" id="{4A50D272-B32A-C6E0-021B-6A5A269A3B19}"/>
              </a:ext>
            </a:extLst>
          </p:cNvPr>
          <p:cNvSpPr>
            <a:spLocks noGrp="1" noChangeArrowheads="1"/>
          </p:cNvSpPr>
          <p:nvPr>
            <p:ph type="title" idx="4294967295"/>
          </p:nvPr>
        </p:nvSpPr>
        <p:spPr/>
        <p:txBody>
          <a:bodyPr/>
          <a:lstStyle/>
          <a:p>
            <a:pPr eaLnBrk="1" hangingPunct="1"/>
            <a:r>
              <a:rPr lang="en-GB" altLang="en-US"/>
              <a:t>Virtual characters</a:t>
            </a:r>
          </a:p>
        </p:txBody>
      </p:sp>
      <p:sp>
        <p:nvSpPr>
          <p:cNvPr id="76806" name="Rectangle 3">
            <a:extLst>
              <a:ext uri="{FF2B5EF4-FFF2-40B4-BE49-F238E27FC236}">
                <a16:creationId xmlns:a16="http://schemas.microsoft.com/office/drawing/2014/main" id="{AD55C503-DC19-C5A8-4B60-E79A7953B12B}"/>
              </a:ext>
            </a:extLst>
          </p:cNvPr>
          <p:cNvSpPr>
            <a:spLocks noGrp="1" noChangeArrowheads="1"/>
          </p:cNvSpPr>
          <p:nvPr>
            <p:ph type="body" idx="4294967295"/>
          </p:nvPr>
        </p:nvSpPr>
        <p:spPr>
          <a:xfrm>
            <a:off x="685800" y="2057400"/>
            <a:ext cx="7772400" cy="4114800"/>
          </a:xfrm>
        </p:spPr>
        <p:txBody>
          <a:bodyPr/>
          <a:lstStyle/>
          <a:p>
            <a:pPr marL="609600" indent="-609600" eaLnBrk="1" hangingPunct="1"/>
            <a:r>
              <a:rPr lang="en-GB" altLang="en-US" sz="2400"/>
              <a:t> Appearing on our screens in the form of:</a:t>
            </a:r>
          </a:p>
          <a:p>
            <a:pPr marL="990600" lvl="1" indent="-533400" eaLnBrk="1" hangingPunct="1"/>
            <a:r>
              <a:rPr lang="en-GB" altLang="en-US" sz="2000">
                <a:ea typeface="ＭＳ Ｐゴシック" panose="020B0600070205080204" pitchFamily="34" charset="-128"/>
              </a:rPr>
              <a:t>Sales agents, characters in videogames, learning companions, wizards, pets, newsreaders</a:t>
            </a:r>
          </a:p>
          <a:p>
            <a:pPr marL="990600" lvl="1" indent="-533400" eaLnBrk="1" hangingPunct="1"/>
            <a:endParaRPr lang="en-GB" altLang="en-US" sz="800">
              <a:ea typeface="ＭＳ Ｐゴシック" panose="020B0600070205080204" pitchFamily="34" charset="-128"/>
            </a:endParaRPr>
          </a:p>
          <a:p>
            <a:pPr marL="609600" indent="-609600" eaLnBrk="1" hangingPunct="1"/>
            <a:r>
              <a:rPr lang="en-GB" altLang="en-US" sz="2400"/>
              <a:t>Provides a persona that is welcoming, has personality and makes user feel involved with them</a:t>
            </a:r>
          </a:p>
        </p:txBody>
      </p:sp>
      <p:pic>
        <p:nvPicPr>
          <p:cNvPr id="76807" name="Picture 4">
            <a:extLst>
              <a:ext uri="{FF2B5EF4-FFF2-40B4-BE49-F238E27FC236}">
                <a16:creationId xmlns:a16="http://schemas.microsoft.com/office/drawing/2014/main" id="{9E82C88D-5BFA-F4C8-F38D-BB298FE2B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724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6802" name="Object 2">
            <a:extLst>
              <a:ext uri="{FF2B5EF4-FFF2-40B4-BE49-F238E27FC236}">
                <a16:creationId xmlns:a16="http://schemas.microsoft.com/office/drawing/2014/main" id="{8B46DC73-35DE-4878-B292-489F620D1A3B}"/>
              </a:ext>
            </a:extLst>
          </p:cNvPr>
          <p:cNvGraphicFramePr>
            <a:graphicFrameLocks noChangeAspect="1"/>
          </p:cNvGraphicFramePr>
          <p:nvPr/>
        </p:nvGraphicFramePr>
        <p:xfrm>
          <a:off x="4953000" y="4876800"/>
          <a:ext cx="1600200" cy="1377950"/>
        </p:xfrm>
        <a:graphic>
          <a:graphicData uri="http://schemas.openxmlformats.org/presentationml/2006/ole">
            <mc:AlternateContent xmlns:mc="http://schemas.openxmlformats.org/markup-compatibility/2006">
              <mc:Choice xmlns:v="urn:schemas-microsoft-com:vml" Requires="v">
                <p:oleObj name="Document" r:id="rId4" imgW="6858000" imgH="5905500" progId="Word.Document.8">
                  <p:embed/>
                </p:oleObj>
              </mc:Choice>
              <mc:Fallback>
                <p:oleObj name="Document" r:id="rId4" imgW="6858000" imgH="59055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876800"/>
                        <a:ext cx="1600200" cy="137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528BE5B6-4C54-5154-B3B4-FC00F72886E6}"/>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DA2436D-C86C-4F41-BFEA-40966BE522D6}" type="slidenum">
              <a:rPr lang="en-GB" altLang="en-US" sz="1200">
                <a:solidFill>
                  <a:srgbClr val="FF9900"/>
                </a:solidFill>
                <a:latin typeface="Verdana" panose="020B0604030504040204" pitchFamily="34" charset="0"/>
              </a:rPr>
              <a:pPr eaLnBrk="1" hangingPunct="1"/>
              <a:t>33</a:t>
            </a:fld>
            <a:endParaRPr lang="en-GB" altLang="en-US" sz="1200">
              <a:solidFill>
                <a:srgbClr val="FF9900"/>
              </a:solidFill>
              <a:latin typeface="Verdana" panose="020B0604030504040204" pitchFamily="34" charset="0"/>
            </a:endParaRPr>
          </a:p>
        </p:txBody>
      </p:sp>
      <p:sp>
        <p:nvSpPr>
          <p:cNvPr id="7" name="Date Placeholder 2">
            <a:extLst>
              <a:ext uri="{FF2B5EF4-FFF2-40B4-BE49-F238E27FC236}">
                <a16:creationId xmlns:a16="http://schemas.microsoft.com/office/drawing/2014/main" id="{D3C3AC5D-D1A9-EB2B-5701-2C3D353A4C32}"/>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78852" name="Rectangle 2">
            <a:extLst>
              <a:ext uri="{FF2B5EF4-FFF2-40B4-BE49-F238E27FC236}">
                <a16:creationId xmlns:a16="http://schemas.microsoft.com/office/drawing/2014/main" id="{B122992E-6310-29BC-5EDB-78D16CCEB4BE}"/>
              </a:ext>
            </a:extLst>
          </p:cNvPr>
          <p:cNvSpPr>
            <a:spLocks noGrp="1" noChangeArrowheads="1"/>
          </p:cNvSpPr>
          <p:nvPr>
            <p:ph type="title" idx="4294967295"/>
          </p:nvPr>
        </p:nvSpPr>
        <p:spPr/>
        <p:txBody>
          <a:bodyPr/>
          <a:lstStyle/>
          <a:p>
            <a:pPr eaLnBrk="1" hangingPunct="1"/>
            <a:r>
              <a:rPr lang="en-GB" altLang="en-US"/>
              <a:t>Disadvantages</a:t>
            </a:r>
          </a:p>
        </p:txBody>
      </p:sp>
      <p:sp>
        <p:nvSpPr>
          <p:cNvPr id="78853" name="Rectangle 3">
            <a:extLst>
              <a:ext uri="{FF2B5EF4-FFF2-40B4-BE49-F238E27FC236}">
                <a16:creationId xmlns:a16="http://schemas.microsoft.com/office/drawing/2014/main" id="{CD75198B-2C24-2EF3-EF81-478F03D67F34}"/>
              </a:ext>
            </a:extLst>
          </p:cNvPr>
          <p:cNvSpPr>
            <a:spLocks noGrp="1" noChangeArrowheads="1"/>
          </p:cNvSpPr>
          <p:nvPr>
            <p:ph type="body" idx="4294967295"/>
          </p:nvPr>
        </p:nvSpPr>
        <p:spPr>
          <a:xfrm>
            <a:off x="685800" y="2133600"/>
            <a:ext cx="7772400" cy="4114800"/>
          </a:xfrm>
        </p:spPr>
        <p:txBody>
          <a:bodyPr/>
          <a:lstStyle/>
          <a:p>
            <a:pPr eaLnBrk="1" hangingPunct="1"/>
            <a:r>
              <a:rPr lang="en-GB" altLang="en-US" sz="2400"/>
              <a:t>Can lead people into false sense of belief, enticing them to confide personal secrets with chatterbots</a:t>
            </a:r>
          </a:p>
          <a:p>
            <a:pPr eaLnBrk="1" hangingPunct="1"/>
            <a:r>
              <a:rPr lang="en-GB" altLang="en-US" sz="2400"/>
              <a:t>Annoying and frustrating</a:t>
            </a:r>
          </a:p>
          <a:p>
            <a:pPr lvl="1" eaLnBrk="1" hangingPunct="1"/>
            <a:r>
              <a:rPr lang="en-GB" altLang="en-US" sz="2000">
                <a:ea typeface="ＭＳ Ｐゴシック" panose="020B0600070205080204" pitchFamily="34" charset="-128"/>
              </a:rPr>
              <a:t>e.g. Clippy </a:t>
            </a:r>
          </a:p>
          <a:p>
            <a:pPr eaLnBrk="1" hangingPunct="1"/>
            <a:r>
              <a:rPr lang="en-GB" altLang="en-US" sz="2400"/>
              <a:t>May not be trustworthy</a:t>
            </a:r>
          </a:p>
          <a:p>
            <a:pPr lvl="1" eaLnBrk="1" hangingPunct="1"/>
            <a:r>
              <a:rPr lang="en-GB" altLang="en-US" sz="2000">
                <a:ea typeface="ＭＳ Ｐゴシック" panose="020B0600070205080204" pitchFamily="34" charset="-128"/>
              </a:rPr>
              <a:t>virtual shop assistants?</a:t>
            </a:r>
          </a:p>
          <a:p>
            <a:pPr eaLnBrk="1" hangingPunct="1"/>
            <a:endParaRPr lang="en-GB" altLang="en-US" sz="2400"/>
          </a:p>
        </p:txBody>
      </p:sp>
      <p:pic>
        <p:nvPicPr>
          <p:cNvPr id="78854" name="Picture 4">
            <a:extLst>
              <a:ext uri="{FF2B5EF4-FFF2-40B4-BE49-F238E27FC236}">
                <a16:creationId xmlns:a16="http://schemas.microsoft.com/office/drawing/2014/main" id="{2F13D933-4B17-2241-63DD-5729314A2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7366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5">
            <a:extLst>
              <a:ext uri="{FF2B5EF4-FFF2-40B4-BE49-F238E27FC236}">
                <a16:creationId xmlns:a16="http://schemas.microsoft.com/office/drawing/2014/main" id="{08AC4111-6255-4DEA-31EC-C2C8BB717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495800"/>
            <a:ext cx="220980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7E91693D-BD6B-15F5-C5C6-98DE1E7B82D6}"/>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D8FCF95-ECAC-FB48-9E51-EF4DB408880C}" type="slidenum">
              <a:rPr lang="en-GB" altLang="en-US" sz="1200">
                <a:solidFill>
                  <a:srgbClr val="FF9900"/>
                </a:solidFill>
                <a:latin typeface="Verdana" panose="020B0604030504040204" pitchFamily="34" charset="0"/>
              </a:rPr>
              <a:pPr eaLnBrk="1" hangingPunct="1"/>
              <a:t>34</a:t>
            </a:fld>
            <a:endParaRPr lang="en-GB" altLang="en-US" sz="1200">
              <a:solidFill>
                <a:srgbClr val="FF9900"/>
              </a:solidFill>
              <a:latin typeface="Verdana" panose="020B0604030504040204" pitchFamily="34" charset="0"/>
            </a:endParaRPr>
          </a:p>
        </p:txBody>
      </p:sp>
      <p:sp>
        <p:nvSpPr>
          <p:cNvPr id="7" name="Date Placeholder 2">
            <a:extLst>
              <a:ext uri="{FF2B5EF4-FFF2-40B4-BE49-F238E27FC236}">
                <a16:creationId xmlns:a16="http://schemas.microsoft.com/office/drawing/2014/main" id="{9DEE7599-7686-2BEA-DF88-6E3E065AFB12}"/>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80900" name="Rectangle 2">
            <a:extLst>
              <a:ext uri="{FF2B5EF4-FFF2-40B4-BE49-F238E27FC236}">
                <a16:creationId xmlns:a16="http://schemas.microsoft.com/office/drawing/2014/main" id="{41BAA284-CB69-822F-E021-49FA1F82D0E7}"/>
              </a:ext>
            </a:extLst>
          </p:cNvPr>
          <p:cNvSpPr>
            <a:spLocks noGrp="1" noChangeArrowheads="1"/>
          </p:cNvSpPr>
          <p:nvPr>
            <p:ph type="title" idx="4294967295"/>
          </p:nvPr>
        </p:nvSpPr>
        <p:spPr/>
        <p:txBody>
          <a:bodyPr/>
          <a:lstStyle/>
          <a:p>
            <a:pPr eaLnBrk="1" hangingPunct="1"/>
            <a:r>
              <a:rPr lang="en-GB" altLang="en-US"/>
              <a:t>Rea the realtor</a:t>
            </a:r>
          </a:p>
        </p:txBody>
      </p:sp>
      <p:sp>
        <p:nvSpPr>
          <p:cNvPr id="80901" name="Rectangle 3">
            <a:extLst>
              <a:ext uri="{FF2B5EF4-FFF2-40B4-BE49-F238E27FC236}">
                <a16:creationId xmlns:a16="http://schemas.microsoft.com/office/drawing/2014/main" id="{63006AFF-5F00-8858-32DB-450B6CB5E915}"/>
              </a:ext>
            </a:extLst>
          </p:cNvPr>
          <p:cNvSpPr>
            <a:spLocks noGrp="1" noChangeArrowheads="1"/>
          </p:cNvSpPr>
          <p:nvPr>
            <p:ph type="body" idx="4294967295"/>
          </p:nvPr>
        </p:nvSpPr>
        <p:spPr>
          <a:xfrm>
            <a:off x="609600" y="1905000"/>
            <a:ext cx="7772400" cy="4114800"/>
          </a:xfrm>
        </p:spPr>
        <p:txBody>
          <a:bodyPr/>
          <a:lstStyle/>
          <a:p>
            <a:pPr eaLnBrk="1" hangingPunct="1">
              <a:lnSpc>
                <a:spcPct val="90000"/>
              </a:lnSpc>
            </a:pPr>
            <a:r>
              <a:rPr lang="en-GB" altLang="en-US" sz="2000"/>
              <a:t>Rea showing user</a:t>
            </a:r>
            <a:br>
              <a:rPr lang="en-GB" altLang="en-US" sz="2000"/>
            </a:br>
            <a:r>
              <a:rPr lang="en-GB" altLang="en-US" sz="2000"/>
              <a:t>an apartment </a:t>
            </a:r>
          </a:p>
          <a:p>
            <a:pPr eaLnBrk="1" hangingPunct="1">
              <a:lnSpc>
                <a:spcPct val="90000"/>
              </a:lnSpc>
            </a:pPr>
            <a:endParaRPr lang="en-GB" altLang="en-US" sz="700"/>
          </a:p>
          <a:p>
            <a:pPr eaLnBrk="1" hangingPunct="1">
              <a:lnSpc>
                <a:spcPct val="90000"/>
              </a:lnSpc>
            </a:pPr>
            <a:r>
              <a:rPr lang="en-GB" altLang="en-US" sz="2000"/>
              <a:t>Human-like body</a:t>
            </a:r>
          </a:p>
          <a:p>
            <a:pPr eaLnBrk="1" hangingPunct="1">
              <a:lnSpc>
                <a:spcPct val="90000"/>
              </a:lnSpc>
            </a:pPr>
            <a:endParaRPr lang="en-GB" altLang="en-US" sz="700"/>
          </a:p>
          <a:p>
            <a:pPr eaLnBrk="1" hangingPunct="1">
              <a:lnSpc>
                <a:spcPct val="90000"/>
              </a:lnSpc>
            </a:pPr>
            <a:r>
              <a:rPr lang="en-GB" altLang="en-US" sz="2000"/>
              <a:t>Uses gesture, non-verbal </a:t>
            </a:r>
            <a:br>
              <a:rPr lang="en-GB" altLang="en-US" sz="2000"/>
            </a:br>
            <a:r>
              <a:rPr lang="en-GB" altLang="en-US" sz="2000"/>
              <a:t>communication (facial</a:t>
            </a:r>
            <a:br>
              <a:rPr lang="en-GB" altLang="en-US" sz="2000"/>
            </a:br>
            <a:r>
              <a:rPr lang="en-GB" altLang="en-US" sz="2000"/>
              <a:t>expressions, winks) </a:t>
            </a:r>
            <a:br>
              <a:rPr lang="en-GB" altLang="en-US" sz="2000"/>
            </a:br>
            <a:r>
              <a:rPr lang="en-GB" altLang="en-US" sz="2000"/>
              <a:t>while talking</a:t>
            </a:r>
          </a:p>
          <a:p>
            <a:pPr eaLnBrk="1" hangingPunct="1">
              <a:lnSpc>
                <a:spcPct val="90000"/>
              </a:lnSpc>
            </a:pPr>
            <a:endParaRPr lang="en-GB" altLang="en-US" sz="700"/>
          </a:p>
          <a:p>
            <a:pPr eaLnBrk="1" hangingPunct="1">
              <a:lnSpc>
                <a:spcPct val="90000"/>
              </a:lnSpc>
            </a:pPr>
            <a:r>
              <a:rPr lang="en-GB" altLang="en-US" sz="2000"/>
              <a:t>Sophisticated AI </a:t>
            </a:r>
            <a:br>
              <a:rPr lang="en-GB" altLang="en-US" sz="2000"/>
            </a:br>
            <a:r>
              <a:rPr lang="en-GB" altLang="en-US" sz="2000"/>
              <a:t>techniques used to </a:t>
            </a:r>
            <a:br>
              <a:rPr lang="en-GB" altLang="en-US" sz="2000"/>
            </a:br>
            <a:r>
              <a:rPr lang="en-GB" altLang="en-US" sz="2000"/>
              <a:t>enable this form of interaction</a:t>
            </a:r>
          </a:p>
        </p:txBody>
      </p:sp>
      <p:pic>
        <p:nvPicPr>
          <p:cNvPr id="80902" name="Picture 4">
            <a:extLst>
              <a:ext uri="{FF2B5EF4-FFF2-40B4-BE49-F238E27FC236}">
                <a16:creationId xmlns:a16="http://schemas.microsoft.com/office/drawing/2014/main" id="{7C9FBBBF-D703-8668-E0D9-F3F6C155B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1200"/>
            <a:ext cx="2620963"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Text Box 5">
            <a:extLst>
              <a:ext uri="{FF2B5EF4-FFF2-40B4-BE49-F238E27FC236}">
                <a16:creationId xmlns:a16="http://schemas.microsoft.com/office/drawing/2014/main" id="{688CC02F-2401-8A14-CB3D-D557D079C2F6}"/>
              </a:ext>
            </a:extLst>
          </p:cNvPr>
          <p:cNvSpPr txBox="1">
            <a:spLocks noChangeArrowheads="1"/>
          </p:cNvSpPr>
          <p:nvPr/>
        </p:nvSpPr>
        <p:spPr bwMode="auto">
          <a:xfrm>
            <a:off x="6172200" y="5638800"/>
            <a:ext cx="2081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1600">
                <a:latin typeface="Verdana" panose="020B0604030504040204" pitchFamily="34" charset="0"/>
              </a:rPr>
              <a:t>Cassell, 2000, MIT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139C7889-25A8-ABEA-5DA9-3819CE5DB1B7}"/>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69CF020-01CE-C14F-BB6D-70F18777731F}" type="slidenum">
              <a:rPr lang="en-GB" altLang="en-US" sz="1200">
                <a:solidFill>
                  <a:srgbClr val="FF9900"/>
                </a:solidFill>
                <a:latin typeface="Verdana" panose="020B0604030504040204" pitchFamily="34" charset="0"/>
              </a:rPr>
              <a:pPr eaLnBrk="1" hangingPunct="1"/>
              <a:t>35</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27F6D404-D75C-71D1-BC63-5B2D7D8A7DD9}"/>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82948" name="Rectangle 2">
            <a:extLst>
              <a:ext uri="{FF2B5EF4-FFF2-40B4-BE49-F238E27FC236}">
                <a16:creationId xmlns:a16="http://schemas.microsoft.com/office/drawing/2014/main" id="{23955F66-B37E-EA82-7902-997A732FB6D8}"/>
              </a:ext>
            </a:extLst>
          </p:cNvPr>
          <p:cNvSpPr>
            <a:spLocks noGrp="1" noChangeArrowheads="1"/>
          </p:cNvSpPr>
          <p:nvPr>
            <p:ph type="title" idx="4294967295"/>
          </p:nvPr>
        </p:nvSpPr>
        <p:spPr>
          <a:xfrm>
            <a:off x="685800" y="0"/>
            <a:ext cx="7772400" cy="1143000"/>
          </a:xfrm>
        </p:spPr>
        <p:txBody>
          <a:bodyPr/>
          <a:lstStyle/>
          <a:p>
            <a:pPr eaLnBrk="1" hangingPunct="1"/>
            <a:r>
              <a:rPr lang="en-GB" altLang="en-US"/>
              <a:t>Conversation with Rea</a:t>
            </a:r>
          </a:p>
        </p:txBody>
      </p:sp>
      <p:sp>
        <p:nvSpPr>
          <p:cNvPr id="82949" name="Rectangle 3">
            <a:extLst>
              <a:ext uri="{FF2B5EF4-FFF2-40B4-BE49-F238E27FC236}">
                <a16:creationId xmlns:a16="http://schemas.microsoft.com/office/drawing/2014/main" id="{6588F102-47A1-703A-93EC-970EC81E8FBB}"/>
              </a:ext>
            </a:extLst>
          </p:cNvPr>
          <p:cNvSpPr>
            <a:spLocks noGrp="1" noChangeArrowheads="1"/>
          </p:cNvSpPr>
          <p:nvPr>
            <p:ph type="body" idx="4294967295"/>
          </p:nvPr>
        </p:nvSpPr>
        <p:spPr>
          <a:xfrm>
            <a:off x="533400" y="1143000"/>
            <a:ext cx="8077200" cy="4114800"/>
          </a:xfrm>
        </p:spPr>
        <p:txBody>
          <a:bodyPr/>
          <a:lstStyle/>
          <a:p>
            <a:pPr eaLnBrk="1" hangingPunct="1">
              <a:lnSpc>
                <a:spcPct val="90000"/>
              </a:lnSpc>
            </a:pPr>
            <a:r>
              <a:rPr lang="en-US" altLang="en-US" sz="1800" i="1">
                <a:solidFill>
                  <a:srgbClr val="000000"/>
                </a:solidFill>
              </a:rPr>
              <a:t>Mike approaches screen and Rea turns to face him and says:</a:t>
            </a:r>
          </a:p>
          <a:p>
            <a:pPr eaLnBrk="1" hangingPunct="1">
              <a:lnSpc>
                <a:spcPct val="90000"/>
              </a:lnSpc>
            </a:pPr>
            <a:r>
              <a:rPr lang="en-US" altLang="en-US" sz="1800">
                <a:solidFill>
                  <a:srgbClr val="000000"/>
                </a:solidFill>
              </a:rPr>
              <a:t>Hello. How can I help you?</a:t>
            </a:r>
          </a:p>
          <a:p>
            <a:pPr eaLnBrk="1" hangingPunct="1">
              <a:lnSpc>
                <a:spcPct val="90000"/>
              </a:lnSpc>
            </a:pPr>
            <a:r>
              <a:rPr lang="en-US" altLang="en-US" sz="1800">
                <a:solidFill>
                  <a:srgbClr val="000000"/>
                </a:solidFill>
              </a:rPr>
              <a:t>Mike: I’m looking to buy a place near MIT.</a:t>
            </a:r>
          </a:p>
          <a:p>
            <a:pPr eaLnBrk="1" hangingPunct="1">
              <a:lnSpc>
                <a:spcPct val="90000"/>
              </a:lnSpc>
            </a:pPr>
            <a:r>
              <a:rPr lang="en-US" altLang="en-US" sz="1800" i="1">
                <a:solidFill>
                  <a:srgbClr val="000000"/>
                </a:solidFill>
              </a:rPr>
              <a:t>Rea nods, indicating she is following.</a:t>
            </a:r>
          </a:p>
          <a:p>
            <a:pPr eaLnBrk="1" hangingPunct="1">
              <a:lnSpc>
                <a:spcPct val="90000"/>
              </a:lnSpc>
            </a:pPr>
            <a:r>
              <a:rPr lang="en-US" altLang="en-US" sz="1800">
                <a:solidFill>
                  <a:srgbClr val="000000"/>
                </a:solidFill>
              </a:rPr>
              <a:t>Rea: I have a house to show you. (picture of a house appears on the screen)</a:t>
            </a:r>
          </a:p>
          <a:p>
            <a:pPr eaLnBrk="1" hangingPunct="1">
              <a:lnSpc>
                <a:spcPct val="90000"/>
              </a:lnSpc>
            </a:pPr>
            <a:r>
              <a:rPr lang="en-US" altLang="en-US" sz="1800">
                <a:solidFill>
                  <a:srgbClr val="000000"/>
                </a:solidFill>
              </a:rPr>
              <a:t>Rea: it is in Somerville.</a:t>
            </a:r>
          </a:p>
          <a:p>
            <a:pPr eaLnBrk="1" hangingPunct="1">
              <a:lnSpc>
                <a:spcPct val="90000"/>
              </a:lnSpc>
            </a:pPr>
            <a:r>
              <a:rPr lang="en-US" altLang="en-US" sz="1800">
                <a:solidFill>
                  <a:srgbClr val="000000"/>
                </a:solidFill>
              </a:rPr>
              <a:t>Mike: Tell me about it.</a:t>
            </a:r>
          </a:p>
          <a:p>
            <a:pPr eaLnBrk="1" hangingPunct="1">
              <a:lnSpc>
                <a:spcPct val="90000"/>
              </a:lnSpc>
            </a:pPr>
            <a:r>
              <a:rPr lang="en-US" altLang="en-US" sz="1800" i="1">
                <a:solidFill>
                  <a:srgbClr val="000000"/>
                </a:solidFill>
              </a:rPr>
              <a:t>Rea looks up and away while she plans what to say.</a:t>
            </a:r>
          </a:p>
          <a:p>
            <a:pPr eaLnBrk="1" hangingPunct="1">
              <a:lnSpc>
                <a:spcPct val="90000"/>
              </a:lnSpc>
            </a:pPr>
            <a:r>
              <a:rPr lang="en-US" altLang="en-US" sz="1800">
                <a:solidFill>
                  <a:srgbClr val="000000"/>
                </a:solidFill>
              </a:rPr>
              <a:t>Rea: It’s big.</a:t>
            </a:r>
          </a:p>
          <a:p>
            <a:pPr eaLnBrk="1" hangingPunct="1">
              <a:lnSpc>
                <a:spcPct val="90000"/>
              </a:lnSpc>
            </a:pPr>
            <a:r>
              <a:rPr lang="en-US" altLang="en-US" sz="1800" i="1">
                <a:solidFill>
                  <a:srgbClr val="000000"/>
                </a:solidFill>
              </a:rPr>
              <a:t>Rea makes an expansive gesture with her hands.</a:t>
            </a:r>
          </a:p>
          <a:p>
            <a:pPr eaLnBrk="1" hangingPunct="1">
              <a:lnSpc>
                <a:spcPct val="90000"/>
              </a:lnSpc>
            </a:pPr>
            <a:r>
              <a:rPr lang="en-US" altLang="en-US" sz="1800" i="1">
                <a:solidFill>
                  <a:srgbClr val="000000"/>
                </a:solidFill>
              </a:rPr>
              <a:t>Mike brings his hands up as if to speak, so Rea does not continue, waiting for him to speak.</a:t>
            </a:r>
          </a:p>
          <a:p>
            <a:pPr eaLnBrk="1" hangingPunct="1">
              <a:lnSpc>
                <a:spcPct val="90000"/>
              </a:lnSpc>
            </a:pPr>
            <a:r>
              <a:rPr lang="en-US" altLang="en-US" sz="1800">
                <a:solidFill>
                  <a:srgbClr val="000000"/>
                </a:solidFill>
              </a:rPr>
              <a:t>Mike: Tell me more about it.</a:t>
            </a:r>
          </a:p>
          <a:p>
            <a:pPr eaLnBrk="1" hangingPunct="1">
              <a:lnSpc>
                <a:spcPct val="90000"/>
              </a:lnSpc>
            </a:pPr>
            <a:r>
              <a:rPr lang="en-US" altLang="en-US" sz="1800"/>
              <a:t>Rea: Sure thing. It has a nice garden...</a:t>
            </a:r>
          </a:p>
          <a:p>
            <a:pPr eaLnBrk="1" hangingPunct="1">
              <a:lnSpc>
                <a:spcPct val="90000"/>
              </a:lnSpc>
            </a:pPr>
            <a:endParaRPr lang="en-US" altLang="en-US" sz="1800"/>
          </a:p>
          <a:p>
            <a:pPr eaLnBrk="1" hangingPunct="1">
              <a:lnSpc>
                <a:spcPct val="90000"/>
              </a:lnSpc>
            </a:pPr>
            <a:r>
              <a:rPr lang="en-US" altLang="en-US" sz="2000">
                <a:solidFill>
                  <a:srgbClr val="1D6E76"/>
                </a:solidFill>
              </a:rPr>
              <a:t>Would you buy a house from her?</a:t>
            </a:r>
            <a:endParaRPr lang="en-GB" altLang="en-US"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F61CD605-4E34-370F-880C-7F5C049152D6}"/>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9A05044-6AC8-2D47-AA95-3198A4B34643}" type="slidenum">
              <a:rPr lang="en-GB" altLang="en-US" sz="1200">
                <a:solidFill>
                  <a:srgbClr val="FF9900"/>
                </a:solidFill>
                <a:latin typeface="Verdana" panose="020B0604030504040204" pitchFamily="34" charset="0"/>
              </a:rPr>
              <a:pPr eaLnBrk="1" hangingPunct="1"/>
              <a:t>36</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62CA92D1-F5E8-504E-F977-CCB6914336B3}"/>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84996" name="Rectangle 2">
            <a:extLst>
              <a:ext uri="{FF2B5EF4-FFF2-40B4-BE49-F238E27FC236}">
                <a16:creationId xmlns:a16="http://schemas.microsoft.com/office/drawing/2014/main" id="{1D5A32E9-BE2C-A85A-7368-5DEF3CBDBF9E}"/>
              </a:ext>
            </a:extLst>
          </p:cNvPr>
          <p:cNvSpPr>
            <a:spLocks noGrp="1" noChangeArrowheads="1"/>
          </p:cNvSpPr>
          <p:nvPr>
            <p:ph type="title" idx="4294967295"/>
          </p:nvPr>
        </p:nvSpPr>
        <p:spPr/>
        <p:txBody>
          <a:bodyPr/>
          <a:lstStyle/>
          <a:p>
            <a:pPr eaLnBrk="1" hangingPunct="1"/>
            <a:r>
              <a:rPr lang="en-GB" altLang="en-US"/>
              <a:t>Virtual agents</a:t>
            </a:r>
          </a:p>
        </p:txBody>
      </p:sp>
      <p:sp>
        <p:nvSpPr>
          <p:cNvPr id="84997" name="Rectangle 3">
            <a:extLst>
              <a:ext uri="{FF2B5EF4-FFF2-40B4-BE49-F238E27FC236}">
                <a16:creationId xmlns:a16="http://schemas.microsoft.com/office/drawing/2014/main" id="{B7C87E41-0B53-4AC3-8964-B6A9EE7BE197}"/>
              </a:ext>
            </a:extLst>
          </p:cNvPr>
          <p:cNvSpPr>
            <a:spLocks noGrp="1" noChangeArrowheads="1"/>
          </p:cNvSpPr>
          <p:nvPr>
            <p:ph type="body" idx="4294967295"/>
          </p:nvPr>
        </p:nvSpPr>
        <p:spPr>
          <a:xfrm>
            <a:off x="685800" y="1828800"/>
            <a:ext cx="7772400" cy="4114800"/>
          </a:xfrm>
        </p:spPr>
        <p:txBody>
          <a:bodyPr/>
          <a:lstStyle/>
          <a:p>
            <a:pPr eaLnBrk="1" hangingPunct="1">
              <a:lnSpc>
                <a:spcPct val="90000"/>
              </a:lnSpc>
            </a:pPr>
            <a:r>
              <a:rPr lang="en-GB" altLang="en-US" sz="2800"/>
              <a:t>What do the virtual agents do?</a:t>
            </a:r>
          </a:p>
          <a:p>
            <a:pPr eaLnBrk="1" hangingPunct="1">
              <a:lnSpc>
                <a:spcPct val="90000"/>
              </a:lnSpc>
            </a:pPr>
            <a:r>
              <a:rPr lang="en-GB" altLang="en-US" sz="2800"/>
              <a:t>Do they elicit an emotional response in you?</a:t>
            </a:r>
          </a:p>
          <a:p>
            <a:pPr eaLnBrk="1" hangingPunct="1">
              <a:lnSpc>
                <a:spcPct val="90000"/>
              </a:lnSpc>
            </a:pPr>
            <a:r>
              <a:rPr lang="en-GB" altLang="en-US" sz="2800"/>
              <a:t>Do you trust them?</a:t>
            </a:r>
          </a:p>
          <a:p>
            <a:pPr eaLnBrk="1" hangingPunct="1">
              <a:lnSpc>
                <a:spcPct val="90000"/>
              </a:lnSpc>
            </a:pPr>
            <a:r>
              <a:rPr lang="en-GB" altLang="en-US" sz="2800"/>
              <a:t>What is the style of interaction?</a:t>
            </a:r>
          </a:p>
          <a:p>
            <a:pPr eaLnBrk="1" hangingPunct="1">
              <a:lnSpc>
                <a:spcPct val="90000"/>
              </a:lnSpc>
            </a:pPr>
            <a:r>
              <a:rPr lang="en-GB" altLang="en-US" sz="2800"/>
              <a:t>What facial expression do they have?</a:t>
            </a:r>
          </a:p>
          <a:p>
            <a:pPr eaLnBrk="1" hangingPunct="1">
              <a:lnSpc>
                <a:spcPct val="90000"/>
              </a:lnSpc>
            </a:pPr>
            <a:r>
              <a:rPr lang="en-GB" altLang="en-US" sz="2800"/>
              <a:t>Are they believable, pushy, helpful?</a:t>
            </a:r>
          </a:p>
          <a:p>
            <a:pPr eaLnBrk="1" hangingPunct="1">
              <a:lnSpc>
                <a:spcPct val="90000"/>
              </a:lnSpc>
            </a:pPr>
            <a:r>
              <a:rPr lang="en-GB" altLang="en-US" sz="2800"/>
              <a:t>Would it be different if they were male? If so, how?</a:t>
            </a:r>
            <a:endParaRPr lang="en-GB" altLang="en-US"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2D810CE8-1440-D661-7B18-6948F3121FF2}"/>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E23F8ED-A559-934B-A5C9-463B13971187}" type="slidenum">
              <a:rPr lang="en-GB" altLang="en-US" sz="1200">
                <a:solidFill>
                  <a:srgbClr val="FF9900"/>
                </a:solidFill>
                <a:latin typeface="Verdana" panose="020B0604030504040204" pitchFamily="34" charset="0"/>
              </a:rPr>
              <a:pPr eaLnBrk="1" hangingPunct="1"/>
              <a:t>37</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7B0643A8-E9B4-50F2-E57D-22FA0C925FCF}"/>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87044" name="Rectangle 2">
            <a:extLst>
              <a:ext uri="{FF2B5EF4-FFF2-40B4-BE49-F238E27FC236}">
                <a16:creationId xmlns:a16="http://schemas.microsoft.com/office/drawing/2014/main" id="{E1B1024E-5E0C-8E6A-B479-54C65C92C583}"/>
              </a:ext>
            </a:extLst>
          </p:cNvPr>
          <p:cNvSpPr>
            <a:spLocks noGrp="1" noChangeArrowheads="1"/>
          </p:cNvSpPr>
          <p:nvPr>
            <p:ph type="title" idx="4294967295"/>
          </p:nvPr>
        </p:nvSpPr>
        <p:spPr/>
        <p:txBody>
          <a:bodyPr/>
          <a:lstStyle/>
          <a:p>
            <a:pPr eaLnBrk="1" hangingPunct="1"/>
            <a:r>
              <a:rPr lang="en-GB" altLang="en-US" sz="3600"/>
              <a:t>What makes a virtual agent believable?</a:t>
            </a:r>
          </a:p>
        </p:txBody>
      </p:sp>
      <p:sp>
        <p:nvSpPr>
          <p:cNvPr id="87045" name="Rectangle 3">
            <a:extLst>
              <a:ext uri="{FF2B5EF4-FFF2-40B4-BE49-F238E27FC236}">
                <a16:creationId xmlns:a16="http://schemas.microsoft.com/office/drawing/2014/main" id="{D1145D49-BE8F-DE28-7900-DF91A76C8BDF}"/>
              </a:ext>
            </a:extLst>
          </p:cNvPr>
          <p:cNvSpPr>
            <a:spLocks noGrp="1" noChangeArrowheads="1"/>
          </p:cNvSpPr>
          <p:nvPr>
            <p:ph type="body" idx="4294967295"/>
          </p:nvPr>
        </p:nvSpPr>
        <p:spPr>
          <a:xfrm>
            <a:off x="685800" y="2133600"/>
            <a:ext cx="7772400" cy="4114800"/>
          </a:xfrm>
        </p:spPr>
        <p:txBody>
          <a:bodyPr/>
          <a:lstStyle/>
          <a:p>
            <a:pPr eaLnBrk="1" hangingPunct="1"/>
            <a:r>
              <a:rPr lang="en-GB" altLang="en-US" sz="2400"/>
              <a:t>Believability refers to the extent to which users come to believe an agent’s intentions and personality</a:t>
            </a:r>
          </a:p>
          <a:p>
            <a:pPr eaLnBrk="1" hangingPunct="1"/>
            <a:r>
              <a:rPr lang="en-GB" altLang="en-US" sz="2400"/>
              <a:t>Appearance is very important</a:t>
            </a:r>
            <a:endParaRPr lang="en-GB" altLang="en-US" sz="2000"/>
          </a:p>
          <a:p>
            <a:pPr lvl="1" eaLnBrk="1" hangingPunct="1"/>
            <a:r>
              <a:rPr lang="en-GB" altLang="en-US" sz="1600">
                <a:ea typeface="ＭＳ Ｐゴシック" panose="020B0600070205080204" pitchFamily="34" charset="-128"/>
              </a:rPr>
              <a:t>Are simple cartoon-like characters or more realistic characters, resembling the human form more believable?</a:t>
            </a:r>
            <a:endParaRPr lang="en-GB" altLang="en-US" sz="1800">
              <a:ea typeface="ＭＳ Ｐゴシック" panose="020B0600070205080204" pitchFamily="34" charset="-128"/>
            </a:endParaRPr>
          </a:p>
          <a:p>
            <a:pPr eaLnBrk="1" hangingPunct="1"/>
            <a:r>
              <a:rPr lang="en-GB" altLang="en-US" sz="2400"/>
              <a:t>Behavior is very important</a:t>
            </a:r>
            <a:r>
              <a:rPr lang="en-GB" altLang="en-US" sz="2000"/>
              <a:t> </a:t>
            </a:r>
          </a:p>
          <a:p>
            <a:pPr lvl="1" eaLnBrk="1" hangingPunct="1"/>
            <a:r>
              <a:rPr lang="en-GB" altLang="en-US" sz="1600">
                <a:ea typeface="ＭＳ Ｐゴシック" panose="020B0600070205080204" pitchFamily="34" charset="-128"/>
              </a:rPr>
              <a:t>How an agent moves, gestures and refers to objects on the screen</a:t>
            </a:r>
          </a:p>
          <a:p>
            <a:pPr lvl="1" eaLnBrk="1" hangingPunct="1"/>
            <a:r>
              <a:rPr lang="en-GB" altLang="en-US" sz="1600">
                <a:ea typeface="ＭＳ Ｐゴシック" panose="020B0600070205080204" pitchFamily="34" charset="-128"/>
              </a:rPr>
              <a:t>Exaggeration of facial expressions and gestures to show underlying emotions (c.f. animation industry)</a:t>
            </a:r>
            <a:endParaRPr lang="en-GB" altLang="en-US" sz="2000">
              <a:ea typeface="ＭＳ Ｐゴシック" panose="020B0600070205080204"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68BE1FF0-CEC4-F264-DAF4-089CDD8753F9}"/>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3663EA0-3E1A-1849-9928-5171FBFBFFC5}" type="slidenum">
              <a:rPr lang="en-GB" altLang="en-US" sz="1200">
                <a:solidFill>
                  <a:srgbClr val="FF9900"/>
                </a:solidFill>
                <a:latin typeface="Verdana" panose="020B0604030504040204" pitchFamily="34" charset="0"/>
              </a:rPr>
              <a:pPr eaLnBrk="1" hangingPunct="1"/>
              <a:t>38</a:t>
            </a:fld>
            <a:endParaRPr lang="en-GB" altLang="en-US" sz="1200">
              <a:solidFill>
                <a:srgbClr val="FF9900"/>
              </a:solidFill>
              <a:latin typeface="Verdana" panose="020B0604030504040204" pitchFamily="34" charset="0"/>
            </a:endParaRPr>
          </a:p>
        </p:txBody>
      </p:sp>
      <p:sp>
        <p:nvSpPr>
          <p:cNvPr id="7" name="Date Placeholder 2">
            <a:extLst>
              <a:ext uri="{FF2B5EF4-FFF2-40B4-BE49-F238E27FC236}">
                <a16:creationId xmlns:a16="http://schemas.microsoft.com/office/drawing/2014/main" id="{D033AE07-4986-695F-C661-9AE70D207787}"/>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89094" name="Title 1">
            <a:extLst>
              <a:ext uri="{FF2B5EF4-FFF2-40B4-BE49-F238E27FC236}">
                <a16:creationId xmlns:a16="http://schemas.microsoft.com/office/drawing/2014/main" id="{E2EC9B9E-9AE7-7994-31E1-136DC02C281D}"/>
              </a:ext>
            </a:extLst>
          </p:cNvPr>
          <p:cNvSpPr>
            <a:spLocks noGrp="1"/>
          </p:cNvSpPr>
          <p:nvPr>
            <p:ph type="title" idx="4294967295"/>
          </p:nvPr>
        </p:nvSpPr>
        <p:spPr/>
        <p:txBody>
          <a:bodyPr/>
          <a:lstStyle/>
          <a:p>
            <a:pPr eaLnBrk="1" hangingPunct="1"/>
            <a:r>
              <a:rPr lang="en-GB" altLang="en-US"/>
              <a:t>Robot-like or cuddly?</a:t>
            </a:r>
          </a:p>
        </p:txBody>
      </p:sp>
      <p:sp>
        <p:nvSpPr>
          <p:cNvPr id="89095" name="Content Placeholder 2">
            <a:extLst>
              <a:ext uri="{FF2B5EF4-FFF2-40B4-BE49-F238E27FC236}">
                <a16:creationId xmlns:a16="http://schemas.microsoft.com/office/drawing/2014/main" id="{51FD5D88-F5E3-A23E-67EC-65AC125FE0CB}"/>
              </a:ext>
            </a:extLst>
          </p:cNvPr>
          <p:cNvSpPr>
            <a:spLocks noGrp="1"/>
          </p:cNvSpPr>
          <p:nvPr>
            <p:ph idx="4294967295"/>
          </p:nvPr>
        </p:nvSpPr>
        <p:spPr/>
        <p:txBody>
          <a:bodyPr/>
          <a:lstStyle/>
          <a:p>
            <a:pPr eaLnBrk="1" hangingPunct="1"/>
            <a:r>
              <a:rPr lang="en-GB" altLang="en-US"/>
              <a:t>Which do you prefer and why?</a:t>
            </a:r>
          </a:p>
        </p:txBody>
      </p:sp>
      <p:graphicFrame>
        <p:nvGraphicFramePr>
          <p:cNvPr id="89090" name="Object 2">
            <a:extLst>
              <a:ext uri="{FF2B5EF4-FFF2-40B4-BE49-F238E27FC236}">
                <a16:creationId xmlns:a16="http://schemas.microsoft.com/office/drawing/2014/main" id="{D5EDB1CC-59DC-3717-D028-6A1A946E3252}"/>
              </a:ext>
            </a:extLst>
          </p:cNvPr>
          <p:cNvGraphicFramePr>
            <a:graphicFrameLocks noChangeAspect="1"/>
          </p:cNvGraphicFramePr>
          <p:nvPr/>
        </p:nvGraphicFramePr>
        <p:xfrm>
          <a:off x="1524000" y="2819400"/>
          <a:ext cx="3276600" cy="2874963"/>
        </p:xfrm>
        <a:graphic>
          <a:graphicData uri="http://schemas.openxmlformats.org/presentationml/2006/ole">
            <mc:AlternateContent xmlns:mc="http://schemas.openxmlformats.org/markup-compatibility/2006">
              <mc:Choice xmlns:v="urn:schemas-microsoft-com:vml" Requires="v">
                <p:oleObj name="Document" r:id="rId3" imgW="6248400" imgH="5486400" progId="Word.Document.12">
                  <p:link updateAutomatic="1"/>
                </p:oleObj>
              </mc:Choice>
              <mc:Fallback>
                <p:oleObj name="Document" r:id="rId3" imgW="6248400" imgH="548640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19400"/>
                        <a:ext cx="3276600" cy="287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9091" name="Object 3">
            <a:extLst>
              <a:ext uri="{FF2B5EF4-FFF2-40B4-BE49-F238E27FC236}">
                <a16:creationId xmlns:a16="http://schemas.microsoft.com/office/drawing/2014/main" id="{04C4A1ED-73FA-BB40-9CE9-F3910A9C43FA}"/>
              </a:ext>
            </a:extLst>
          </p:cNvPr>
          <p:cNvGraphicFramePr>
            <a:graphicFrameLocks noChangeAspect="1"/>
          </p:cNvGraphicFramePr>
          <p:nvPr/>
        </p:nvGraphicFramePr>
        <p:xfrm>
          <a:off x="5181600" y="3200400"/>
          <a:ext cx="2819400" cy="2119313"/>
        </p:xfrm>
        <a:graphic>
          <a:graphicData uri="http://schemas.openxmlformats.org/presentationml/2006/ole">
            <mc:AlternateContent xmlns:mc="http://schemas.openxmlformats.org/markup-compatibility/2006">
              <mc:Choice xmlns:v="urn:schemas-microsoft-com:vml" Requires="v">
                <p:oleObj name="Document" r:id="rId5" imgW="5600700" imgH="4203700" progId="Word.Document.12">
                  <p:link updateAutomatic="1"/>
                </p:oleObj>
              </mc:Choice>
              <mc:Fallback>
                <p:oleObj name="Document" r:id="rId5" imgW="5600700" imgH="4203700" progId="Word.Document.12">
                  <p:link updateAutomatic="1"/>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200400"/>
                        <a:ext cx="2819400"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8141E9BA-C981-5DEE-E966-A2A1C849FD3A}"/>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F917F1D-070C-3340-ACC4-53A3EBE4EF98}" type="slidenum">
              <a:rPr lang="en-GB" altLang="en-US" sz="1200">
                <a:solidFill>
                  <a:srgbClr val="FF9900"/>
                </a:solidFill>
                <a:latin typeface="Verdana" panose="020B0604030504040204" pitchFamily="34" charset="0"/>
              </a:rPr>
              <a:pPr eaLnBrk="1" hangingPunct="1"/>
              <a:t>39</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BB3197CB-D045-935E-FCC9-09BA4E534ED0}"/>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91141" name="Rectangle 2">
            <a:extLst>
              <a:ext uri="{FF2B5EF4-FFF2-40B4-BE49-F238E27FC236}">
                <a16:creationId xmlns:a16="http://schemas.microsoft.com/office/drawing/2014/main" id="{C46496E3-0CF3-E31F-0A27-53F19EDE1241}"/>
              </a:ext>
            </a:extLst>
          </p:cNvPr>
          <p:cNvSpPr>
            <a:spLocks noGrp="1" noChangeArrowheads="1"/>
          </p:cNvSpPr>
          <p:nvPr>
            <p:ph type="title" idx="4294967295"/>
          </p:nvPr>
        </p:nvSpPr>
        <p:spPr/>
        <p:txBody>
          <a:bodyPr/>
          <a:lstStyle/>
          <a:p>
            <a:pPr eaLnBrk="1" hangingPunct="1"/>
            <a:r>
              <a:rPr lang="en-GB" altLang="en-US"/>
              <a:t>Emotional design model</a:t>
            </a:r>
          </a:p>
        </p:txBody>
      </p:sp>
      <p:sp>
        <p:nvSpPr>
          <p:cNvPr id="91142" name="Rectangle 3">
            <a:extLst>
              <a:ext uri="{FF2B5EF4-FFF2-40B4-BE49-F238E27FC236}">
                <a16:creationId xmlns:a16="http://schemas.microsoft.com/office/drawing/2014/main" id="{B73768F2-EFD1-9BA5-D311-39C9A84C3AEF}"/>
              </a:ext>
            </a:extLst>
          </p:cNvPr>
          <p:cNvSpPr>
            <a:spLocks noGrp="1" noChangeArrowheads="1"/>
          </p:cNvSpPr>
          <p:nvPr>
            <p:ph type="body" idx="4294967295"/>
          </p:nvPr>
        </p:nvSpPr>
        <p:spPr/>
        <p:txBody>
          <a:bodyPr/>
          <a:lstStyle/>
          <a:p>
            <a:pPr eaLnBrk="1" hangingPunct="1"/>
            <a:r>
              <a:rPr lang="en-GB" altLang="en-US"/>
              <a:t>Norman, Ortony and Revelle (2004) model of emotion</a:t>
            </a:r>
          </a:p>
        </p:txBody>
      </p:sp>
      <p:graphicFrame>
        <p:nvGraphicFramePr>
          <p:cNvPr id="91138" name="Object 2">
            <a:extLst>
              <a:ext uri="{FF2B5EF4-FFF2-40B4-BE49-F238E27FC236}">
                <a16:creationId xmlns:a16="http://schemas.microsoft.com/office/drawing/2014/main" id="{8EE7F108-8A16-8053-D48F-FB3D7E6F967E}"/>
              </a:ext>
            </a:extLst>
          </p:cNvPr>
          <p:cNvGraphicFramePr>
            <a:graphicFrameLocks noChangeAspect="1"/>
          </p:cNvGraphicFramePr>
          <p:nvPr/>
        </p:nvGraphicFramePr>
        <p:xfrm>
          <a:off x="2286000" y="3352800"/>
          <a:ext cx="4648200" cy="2776538"/>
        </p:xfrm>
        <a:graphic>
          <a:graphicData uri="http://schemas.openxmlformats.org/presentationml/2006/ole">
            <mc:AlternateContent xmlns:mc="http://schemas.openxmlformats.org/markup-compatibility/2006">
              <mc:Choice xmlns:v="urn:schemas-microsoft-com:vml" Requires="v">
                <p:oleObj name="Document" r:id="rId3" imgW="6858000" imgH="4102100" progId="Word.Document.8">
                  <p:embed/>
                </p:oleObj>
              </mc:Choice>
              <mc:Fallback>
                <p:oleObj name="Document" r:id="rId3" imgW="6858000" imgH="41021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352800"/>
                        <a:ext cx="4648200" cy="277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8E7F2CC8-0852-C015-A8A5-4784B4819047}"/>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86FFBAD-5BF3-4B4B-86D5-2B0FFFCB0F64}" type="slidenum">
              <a:rPr lang="en-GB" altLang="en-US" sz="1200">
                <a:solidFill>
                  <a:srgbClr val="FF9900"/>
                </a:solidFill>
                <a:latin typeface="Verdana" panose="020B0604030504040204" pitchFamily="34" charset="0"/>
              </a:rPr>
              <a:pPr eaLnBrk="1" hangingPunct="1"/>
              <a:t>4</a:t>
            </a:fld>
            <a:endParaRPr lang="en-GB" altLang="en-US" sz="1200">
              <a:solidFill>
                <a:srgbClr val="FF9900"/>
              </a:solidFill>
              <a:latin typeface="Verdana" panose="020B0604030504040204" pitchFamily="34" charset="0"/>
            </a:endParaRPr>
          </a:p>
        </p:txBody>
      </p:sp>
      <p:sp>
        <p:nvSpPr>
          <p:cNvPr id="6" name="Date Placeholder 2">
            <a:extLst>
              <a:ext uri="{FF2B5EF4-FFF2-40B4-BE49-F238E27FC236}">
                <a16:creationId xmlns:a16="http://schemas.microsoft.com/office/drawing/2014/main" id="{43B1F737-EEE0-E1F3-E85D-7CEEABBC782C}"/>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19461" name="Title 1">
            <a:extLst>
              <a:ext uri="{FF2B5EF4-FFF2-40B4-BE49-F238E27FC236}">
                <a16:creationId xmlns:a16="http://schemas.microsoft.com/office/drawing/2014/main" id="{FA403AC0-4811-FAD6-2FE1-8C72B512A52C}"/>
              </a:ext>
            </a:extLst>
          </p:cNvPr>
          <p:cNvSpPr>
            <a:spLocks noGrp="1"/>
          </p:cNvSpPr>
          <p:nvPr>
            <p:ph type="title" idx="4294967295"/>
          </p:nvPr>
        </p:nvSpPr>
        <p:spPr/>
        <p:txBody>
          <a:bodyPr/>
          <a:lstStyle/>
          <a:p>
            <a:pPr eaLnBrk="1" hangingPunct="1"/>
            <a:r>
              <a:rPr lang="en-GB" altLang="en-US"/>
              <a:t>Is this form fun to fill in?</a:t>
            </a:r>
          </a:p>
        </p:txBody>
      </p:sp>
      <p:sp>
        <p:nvSpPr>
          <p:cNvPr id="19462" name="Content Placeholder 2">
            <a:extLst>
              <a:ext uri="{FF2B5EF4-FFF2-40B4-BE49-F238E27FC236}">
                <a16:creationId xmlns:a16="http://schemas.microsoft.com/office/drawing/2014/main" id="{7D4B2756-0291-6781-E653-E9DD21966171}"/>
              </a:ext>
            </a:extLst>
          </p:cNvPr>
          <p:cNvSpPr>
            <a:spLocks noGrp="1"/>
          </p:cNvSpPr>
          <p:nvPr>
            <p:ph idx="4294967295"/>
          </p:nvPr>
        </p:nvSpPr>
        <p:spPr/>
        <p:txBody>
          <a:bodyPr/>
          <a:lstStyle/>
          <a:p>
            <a:pPr eaLnBrk="1" hangingPunct="1">
              <a:buFontTx/>
              <a:buNone/>
            </a:pPr>
            <a:r>
              <a:rPr lang="en-GB" altLang="en-US" sz="2400">
                <a:solidFill>
                  <a:schemeClr val="tx1"/>
                </a:solidFill>
              </a:rPr>
              <a:t>“My goal was to design </a:t>
            </a:r>
            <a:br>
              <a:rPr lang="en-GB" altLang="en-US" sz="2400">
                <a:solidFill>
                  <a:schemeClr val="tx1"/>
                </a:solidFill>
              </a:rPr>
            </a:br>
            <a:r>
              <a:rPr lang="en-GB" altLang="en-US" sz="2400">
                <a:solidFill>
                  <a:schemeClr val="tx1"/>
                </a:solidFill>
              </a:rPr>
              <a:t>Wufoo to feel like </a:t>
            </a:r>
            <a:br>
              <a:rPr lang="en-GB" altLang="en-US" sz="2400">
                <a:solidFill>
                  <a:schemeClr val="tx1"/>
                </a:solidFill>
              </a:rPr>
            </a:br>
            <a:r>
              <a:rPr lang="en-GB" altLang="en-US" sz="2400">
                <a:solidFill>
                  <a:schemeClr val="tx1"/>
                </a:solidFill>
              </a:rPr>
              <a:t>something Fisher-Price </a:t>
            </a:r>
            <a:br>
              <a:rPr lang="en-GB" altLang="en-US" sz="2400">
                <a:solidFill>
                  <a:schemeClr val="tx1"/>
                </a:solidFill>
              </a:rPr>
            </a:br>
            <a:r>
              <a:rPr lang="en-GB" altLang="en-US" sz="2400">
                <a:solidFill>
                  <a:schemeClr val="tx1"/>
                </a:solidFill>
              </a:rPr>
              <a:t>would make.”</a:t>
            </a:r>
          </a:p>
          <a:p>
            <a:pPr eaLnBrk="1" hangingPunct="1">
              <a:buFontTx/>
              <a:buNone/>
            </a:pPr>
            <a:r>
              <a:rPr lang="en-GB" altLang="en-US" sz="2400">
                <a:solidFill>
                  <a:schemeClr val="tx1"/>
                </a:solidFill>
              </a:rPr>
              <a:t>Kevin Hale, Wufoo director</a:t>
            </a:r>
            <a:endParaRPr lang="en-GB" altLang="en-US" sz="2400"/>
          </a:p>
        </p:txBody>
      </p:sp>
      <p:graphicFrame>
        <p:nvGraphicFramePr>
          <p:cNvPr id="19458" name="Object 2">
            <a:extLst>
              <a:ext uri="{FF2B5EF4-FFF2-40B4-BE49-F238E27FC236}">
                <a16:creationId xmlns:a16="http://schemas.microsoft.com/office/drawing/2014/main" id="{6FE97785-9F93-5120-9BF6-0FA9CD90B9DE}"/>
              </a:ext>
            </a:extLst>
          </p:cNvPr>
          <p:cNvGraphicFramePr>
            <a:graphicFrameLocks noChangeAspect="1"/>
          </p:cNvGraphicFramePr>
          <p:nvPr/>
        </p:nvGraphicFramePr>
        <p:xfrm>
          <a:off x="5181600" y="2057400"/>
          <a:ext cx="2514600" cy="3886200"/>
        </p:xfrm>
        <a:graphic>
          <a:graphicData uri="http://schemas.openxmlformats.org/presentationml/2006/ole">
            <mc:AlternateContent xmlns:mc="http://schemas.openxmlformats.org/markup-compatibility/2006">
              <mc:Choice xmlns:v="urn:schemas-microsoft-com:vml" Requires="v">
                <p:oleObj name="Document" r:id="rId3" imgW="7239000" imgH="11188700" progId="Word.Document.12">
                  <p:link updateAutomatic="1"/>
                </p:oleObj>
              </mc:Choice>
              <mc:Fallback>
                <p:oleObj name="Document" r:id="rId3" imgW="7239000" imgH="1118870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057400"/>
                        <a:ext cx="2514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EB7B8C70-C7D8-453C-FF9E-38B0C1732710}"/>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A6C0331-CAE8-E94D-863C-FEEA1ACC829A}" type="slidenum">
              <a:rPr lang="en-GB" altLang="en-US" sz="1200">
                <a:solidFill>
                  <a:srgbClr val="FF9900"/>
                </a:solidFill>
                <a:latin typeface="Verdana" panose="020B0604030504040204" pitchFamily="34" charset="0"/>
              </a:rPr>
              <a:pPr eaLnBrk="1" hangingPunct="1"/>
              <a:t>40</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871656F5-1BD6-3BE1-3BAE-8C42B64DDD9A}"/>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93188" name="Rectangle 2">
            <a:extLst>
              <a:ext uri="{FF2B5EF4-FFF2-40B4-BE49-F238E27FC236}">
                <a16:creationId xmlns:a16="http://schemas.microsoft.com/office/drawing/2014/main" id="{4E3D0E96-3440-106D-3934-E759EEA577BE}"/>
              </a:ext>
            </a:extLst>
          </p:cNvPr>
          <p:cNvSpPr>
            <a:spLocks noGrp="1" noChangeArrowheads="1"/>
          </p:cNvSpPr>
          <p:nvPr>
            <p:ph type="title" idx="4294967295"/>
          </p:nvPr>
        </p:nvSpPr>
        <p:spPr/>
        <p:txBody>
          <a:bodyPr/>
          <a:lstStyle/>
          <a:p>
            <a:pPr eaLnBrk="1" hangingPunct="1"/>
            <a:r>
              <a:rPr lang="en-GB" altLang="en-US"/>
              <a:t>Claims from model</a:t>
            </a:r>
          </a:p>
        </p:txBody>
      </p:sp>
      <p:sp>
        <p:nvSpPr>
          <p:cNvPr id="93189" name="Rectangle 3">
            <a:extLst>
              <a:ext uri="{FF2B5EF4-FFF2-40B4-BE49-F238E27FC236}">
                <a16:creationId xmlns:a16="http://schemas.microsoft.com/office/drawing/2014/main" id="{1F892731-8385-0CFE-081F-A5D5BE99D94F}"/>
              </a:ext>
            </a:extLst>
          </p:cNvPr>
          <p:cNvSpPr>
            <a:spLocks noGrp="1" noChangeArrowheads="1"/>
          </p:cNvSpPr>
          <p:nvPr>
            <p:ph type="body" idx="4294967295"/>
          </p:nvPr>
        </p:nvSpPr>
        <p:spPr/>
        <p:txBody>
          <a:bodyPr/>
          <a:lstStyle/>
          <a:p>
            <a:pPr eaLnBrk="1" hangingPunct="1"/>
            <a:r>
              <a:rPr lang="en-GB" altLang="en-US" sz="2800"/>
              <a:t>Our emotional state changes how we think</a:t>
            </a:r>
          </a:p>
          <a:p>
            <a:pPr lvl="1" eaLnBrk="1" hangingPunct="1"/>
            <a:r>
              <a:rPr lang="en-GB" altLang="en-US" sz="2400">
                <a:ea typeface="ＭＳ Ｐゴシック" panose="020B0600070205080204" pitchFamily="34" charset="-128"/>
              </a:rPr>
              <a:t>when frightened or angry we focus narrowly and body responds by tensing muscles and sweating</a:t>
            </a:r>
          </a:p>
          <a:p>
            <a:pPr lvl="2" eaLnBrk="1" hangingPunct="1"/>
            <a:r>
              <a:rPr lang="en-GB" altLang="en-US" sz="2000">
                <a:ea typeface="ＭＳ Ｐゴシック" panose="020B0600070205080204" pitchFamily="34" charset="-128"/>
              </a:rPr>
              <a:t>more likely to be less tolerant</a:t>
            </a:r>
          </a:p>
          <a:p>
            <a:pPr lvl="1" eaLnBrk="1" hangingPunct="1"/>
            <a:r>
              <a:rPr lang="en-GB" altLang="en-US" sz="2400">
                <a:ea typeface="ＭＳ Ｐゴシック" panose="020B0600070205080204" pitchFamily="34" charset="-128"/>
              </a:rPr>
              <a:t>when happy we are less focused and the  body relaxes</a:t>
            </a:r>
          </a:p>
          <a:p>
            <a:pPr lvl="2" eaLnBrk="1" hangingPunct="1"/>
            <a:r>
              <a:rPr lang="en-GB" altLang="en-US" sz="2000">
                <a:ea typeface="ＭＳ Ｐゴシック" panose="020B0600070205080204" pitchFamily="34" charset="-128"/>
              </a:rPr>
              <a:t>more likely to overlook minor problems and be more creative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2B5D506F-6453-EE99-0EED-E84C0433CF81}"/>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85A6B6B-E996-C144-9000-EA67C8917FC1}" type="slidenum">
              <a:rPr lang="en-GB" altLang="en-US" sz="1200">
                <a:solidFill>
                  <a:srgbClr val="FF9900"/>
                </a:solidFill>
                <a:latin typeface="Verdana" panose="020B0604030504040204" pitchFamily="34" charset="0"/>
              </a:rPr>
              <a:pPr eaLnBrk="1" hangingPunct="1"/>
              <a:t>41</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FE094E68-FEE3-F0F7-2626-AC0C67800150}"/>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95236" name="Rectangle 2">
            <a:extLst>
              <a:ext uri="{FF2B5EF4-FFF2-40B4-BE49-F238E27FC236}">
                <a16:creationId xmlns:a16="http://schemas.microsoft.com/office/drawing/2014/main" id="{35C9F5EE-7F8F-B52A-E589-FF87EE55EADD}"/>
              </a:ext>
            </a:extLst>
          </p:cNvPr>
          <p:cNvSpPr>
            <a:spLocks noGrp="1" noChangeArrowheads="1"/>
          </p:cNvSpPr>
          <p:nvPr>
            <p:ph type="title" idx="4294967295"/>
          </p:nvPr>
        </p:nvSpPr>
        <p:spPr/>
        <p:txBody>
          <a:bodyPr/>
          <a:lstStyle/>
          <a:p>
            <a:pPr eaLnBrk="1" hangingPunct="1"/>
            <a:r>
              <a:rPr lang="en-GB" altLang="en-US"/>
              <a:t>Implications</a:t>
            </a:r>
          </a:p>
        </p:txBody>
      </p:sp>
      <p:sp>
        <p:nvSpPr>
          <p:cNvPr id="95237" name="Rectangle 3">
            <a:extLst>
              <a:ext uri="{FF2B5EF4-FFF2-40B4-BE49-F238E27FC236}">
                <a16:creationId xmlns:a16="http://schemas.microsoft.com/office/drawing/2014/main" id="{36CE3E3C-67EB-B8D2-FF34-5C7ECCBB3929}"/>
              </a:ext>
            </a:extLst>
          </p:cNvPr>
          <p:cNvSpPr>
            <a:spLocks noGrp="1" noChangeArrowheads="1"/>
          </p:cNvSpPr>
          <p:nvPr>
            <p:ph type="body" idx="4294967295"/>
          </p:nvPr>
        </p:nvSpPr>
        <p:spPr/>
        <p:txBody>
          <a:bodyPr/>
          <a:lstStyle/>
          <a:p>
            <a:pPr eaLnBrk="1" hangingPunct="1">
              <a:lnSpc>
                <a:spcPct val="90000"/>
              </a:lnSpc>
            </a:pPr>
            <a:r>
              <a:rPr lang="en-GB" altLang="en-US" sz="2800"/>
              <a:t>Should we, therefore, create products that adapt according to people’s different emotional states? </a:t>
            </a:r>
          </a:p>
          <a:p>
            <a:pPr lvl="1" eaLnBrk="1" hangingPunct="1">
              <a:lnSpc>
                <a:spcPct val="90000"/>
              </a:lnSpc>
            </a:pPr>
            <a:r>
              <a:rPr lang="en-GB" altLang="en-US" sz="2400">
                <a:ea typeface="ＭＳ Ｐゴシック" panose="020B0600070205080204" pitchFamily="34" charset="-128"/>
              </a:rPr>
              <a:t>When people are feeling angry should an interface be more attentive and informative than when they are happy? </a:t>
            </a:r>
          </a:p>
          <a:p>
            <a:pPr eaLnBrk="1" hangingPunct="1">
              <a:lnSpc>
                <a:spcPct val="90000"/>
              </a:lnSpc>
            </a:pPr>
            <a:r>
              <a:rPr lang="en-GB" altLang="en-US" sz="2800"/>
              <a:t>Is Norman right?</a:t>
            </a:r>
          </a:p>
          <a:p>
            <a:pPr lvl="1" eaLnBrk="1" hangingPunct="1">
              <a:lnSpc>
                <a:spcPct val="90000"/>
              </a:lnSpc>
            </a:pPr>
            <a:r>
              <a:rPr lang="en-GB" altLang="en-US" sz="2400">
                <a:ea typeface="ＭＳ Ｐゴシック" panose="020B0600070205080204" pitchFamily="34" charset="-128"/>
              </a:rPr>
              <a:t>designers “can get away with more” for products intended to be used during leisure time than those designed for serious tasks</a:t>
            </a:r>
          </a:p>
          <a:p>
            <a:pPr eaLnBrk="1" hangingPunct="1">
              <a:lnSpc>
                <a:spcPct val="90000"/>
              </a:lnSpc>
            </a:pPr>
            <a:endParaRPr lang="en-GB" altLang="en-US" sz="2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462E0316-7577-1CA3-6366-C37D867B2ACA}"/>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A321E87-528B-3C46-BC94-8D81211F6F66}" type="slidenum">
              <a:rPr lang="en-GB" altLang="en-US" sz="1200">
                <a:solidFill>
                  <a:srgbClr val="FF9900"/>
                </a:solidFill>
                <a:latin typeface="Verdana" panose="020B0604030504040204" pitchFamily="34" charset="0"/>
              </a:rPr>
              <a:pPr eaLnBrk="1" hangingPunct="1"/>
              <a:t>42</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D0B507B1-1018-8D6A-EE70-3DA6037A0D40}"/>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97284" name="Rectangle 2">
            <a:extLst>
              <a:ext uri="{FF2B5EF4-FFF2-40B4-BE49-F238E27FC236}">
                <a16:creationId xmlns:a16="http://schemas.microsoft.com/office/drawing/2014/main" id="{5919C506-91D6-DA80-5125-E526E5849972}"/>
              </a:ext>
            </a:extLst>
          </p:cNvPr>
          <p:cNvSpPr>
            <a:spLocks noGrp="1" noChangeArrowheads="1"/>
          </p:cNvSpPr>
          <p:nvPr>
            <p:ph type="title" idx="4294967295"/>
          </p:nvPr>
        </p:nvSpPr>
        <p:spPr/>
        <p:txBody>
          <a:bodyPr/>
          <a:lstStyle/>
          <a:p>
            <a:pPr eaLnBrk="1" hangingPunct="1"/>
            <a:r>
              <a:rPr lang="en-GB" altLang="en-US"/>
              <a:t>Pleasure model</a:t>
            </a:r>
          </a:p>
        </p:txBody>
      </p:sp>
      <p:sp>
        <p:nvSpPr>
          <p:cNvPr id="97285" name="Rectangle 3">
            <a:extLst>
              <a:ext uri="{FF2B5EF4-FFF2-40B4-BE49-F238E27FC236}">
                <a16:creationId xmlns:a16="http://schemas.microsoft.com/office/drawing/2014/main" id="{B3172639-1AA7-0B1C-1345-22A2AC39F21E}"/>
              </a:ext>
            </a:extLst>
          </p:cNvPr>
          <p:cNvSpPr>
            <a:spLocks noGrp="1" noChangeArrowheads="1"/>
          </p:cNvSpPr>
          <p:nvPr>
            <p:ph type="body" idx="4294967295"/>
          </p:nvPr>
        </p:nvSpPr>
        <p:spPr/>
        <p:txBody>
          <a:bodyPr/>
          <a:lstStyle/>
          <a:p>
            <a:pPr eaLnBrk="1" hangingPunct="1">
              <a:lnSpc>
                <a:spcPct val="90000"/>
              </a:lnSpc>
            </a:pPr>
            <a:r>
              <a:rPr lang="en-GB" altLang="en-US" sz="2800"/>
              <a:t>Jordon (2000) based on Tiger’s (1992) framework of pleasure</a:t>
            </a:r>
          </a:p>
          <a:p>
            <a:pPr eaLnBrk="1" hangingPunct="1">
              <a:lnSpc>
                <a:spcPct val="90000"/>
              </a:lnSpc>
            </a:pPr>
            <a:r>
              <a:rPr lang="en-GB" altLang="en-US" sz="2800"/>
              <a:t>Focuses on the pleasurable aspects of our interactions with products</a:t>
            </a:r>
          </a:p>
          <a:p>
            <a:pPr lvl="1" eaLnBrk="1" hangingPunct="1">
              <a:lnSpc>
                <a:spcPct val="90000"/>
              </a:lnSpc>
            </a:pPr>
            <a:r>
              <a:rPr lang="en-GB" altLang="en-US" sz="2400">
                <a:ea typeface="ＭＳ Ｐゴシック" panose="020B0600070205080204" pitchFamily="34" charset="-128"/>
              </a:rPr>
              <a:t>(i) physio-pleasure</a:t>
            </a:r>
          </a:p>
          <a:p>
            <a:pPr lvl="1" eaLnBrk="1" hangingPunct="1">
              <a:lnSpc>
                <a:spcPct val="90000"/>
              </a:lnSpc>
            </a:pPr>
            <a:r>
              <a:rPr lang="en-GB" altLang="en-US" sz="2400">
                <a:ea typeface="ＭＳ Ｐゴシック" panose="020B0600070205080204" pitchFamily="34" charset="-128"/>
              </a:rPr>
              <a:t>(ii) socio-pleasure </a:t>
            </a:r>
          </a:p>
          <a:p>
            <a:pPr lvl="1" eaLnBrk="1" hangingPunct="1">
              <a:lnSpc>
                <a:spcPct val="90000"/>
              </a:lnSpc>
            </a:pPr>
            <a:r>
              <a:rPr lang="en-GB" altLang="en-US" sz="2400">
                <a:ea typeface="ＭＳ Ｐゴシック" panose="020B0600070205080204" pitchFamily="34" charset="-128"/>
              </a:rPr>
              <a:t>(iii) psycho-pleasure </a:t>
            </a:r>
          </a:p>
          <a:p>
            <a:pPr lvl="1" eaLnBrk="1" hangingPunct="1">
              <a:lnSpc>
                <a:spcPct val="90000"/>
              </a:lnSpc>
            </a:pPr>
            <a:r>
              <a:rPr lang="en-GB" altLang="en-US" sz="2400">
                <a:ea typeface="ＭＳ Ｐゴシック" panose="020B0600070205080204" pitchFamily="34" charset="-128"/>
              </a:rPr>
              <a:t>(iv) ideo-pleasure (cognitive)</a:t>
            </a:r>
          </a:p>
          <a:p>
            <a:pPr eaLnBrk="1" hangingPunct="1">
              <a:lnSpc>
                <a:spcPct val="90000"/>
              </a:lnSpc>
            </a:pPr>
            <a:r>
              <a:rPr lang="en-GB" altLang="en-US" sz="2800"/>
              <a:t>Means of framing a designer’s thinking about pleasure, highlighting that there are different kinds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8E204E3D-8850-8CB2-659C-A319E075DDFA}"/>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2FBF05F-5D6D-3B40-94AB-601568DB38A6}" type="slidenum">
              <a:rPr lang="en-GB" altLang="en-US" sz="1200">
                <a:solidFill>
                  <a:srgbClr val="FF9900"/>
                </a:solidFill>
                <a:latin typeface="Verdana" panose="020B0604030504040204" pitchFamily="34" charset="0"/>
              </a:rPr>
              <a:pPr eaLnBrk="1" hangingPunct="1"/>
              <a:t>43</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0444C668-5B5F-66A8-4EC0-2A3FD0FF41CB}"/>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99332" name="Rectangle 2">
            <a:extLst>
              <a:ext uri="{FF2B5EF4-FFF2-40B4-BE49-F238E27FC236}">
                <a16:creationId xmlns:a16="http://schemas.microsoft.com/office/drawing/2014/main" id="{B051EA35-E55F-A2DA-34C4-ADE99B6C355A}"/>
              </a:ext>
            </a:extLst>
          </p:cNvPr>
          <p:cNvSpPr>
            <a:spLocks noGrp="1" noChangeArrowheads="1"/>
          </p:cNvSpPr>
          <p:nvPr>
            <p:ph type="title" idx="4294967295"/>
          </p:nvPr>
        </p:nvSpPr>
        <p:spPr/>
        <p:txBody>
          <a:bodyPr/>
          <a:lstStyle/>
          <a:p>
            <a:pPr eaLnBrk="1" hangingPunct="1"/>
            <a:r>
              <a:rPr lang="en-GB" altLang="en-US"/>
              <a:t>Technology as Experience </a:t>
            </a:r>
          </a:p>
        </p:txBody>
      </p:sp>
      <p:sp>
        <p:nvSpPr>
          <p:cNvPr id="99333" name="Rectangle 3">
            <a:extLst>
              <a:ext uri="{FF2B5EF4-FFF2-40B4-BE49-F238E27FC236}">
                <a16:creationId xmlns:a16="http://schemas.microsoft.com/office/drawing/2014/main" id="{AD04B09B-C450-8402-D62A-93B58DCDB6CD}"/>
              </a:ext>
            </a:extLst>
          </p:cNvPr>
          <p:cNvSpPr>
            <a:spLocks noGrp="1" noChangeArrowheads="1"/>
          </p:cNvSpPr>
          <p:nvPr>
            <p:ph type="body" idx="4294967295"/>
          </p:nvPr>
        </p:nvSpPr>
        <p:spPr/>
        <p:txBody>
          <a:bodyPr/>
          <a:lstStyle/>
          <a:p>
            <a:pPr eaLnBrk="1" hangingPunct="1">
              <a:lnSpc>
                <a:spcPct val="90000"/>
              </a:lnSpc>
            </a:pPr>
            <a:r>
              <a:rPr lang="en-GB" altLang="en-US" sz="2800"/>
              <a:t>McCarthy and Wright (2004) framework of the user experience in terms of how it is ‘felt’ by the user</a:t>
            </a:r>
          </a:p>
          <a:p>
            <a:pPr eaLnBrk="1" hangingPunct="1">
              <a:lnSpc>
                <a:spcPct val="90000"/>
              </a:lnSpc>
            </a:pPr>
            <a:r>
              <a:rPr lang="en-GB" altLang="en-US" sz="2800"/>
              <a:t>Draws from Pragmatism, which focus on the sense-making aspects of human experience</a:t>
            </a:r>
          </a:p>
          <a:p>
            <a:pPr eaLnBrk="1" hangingPunct="1">
              <a:lnSpc>
                <a:spcPct val="90000"/>
              </a:lnSpc>
            </a:pPr>
            <a:r>
              <a:rPr lang="en-GB" altLang="en-US" sz="2800"/>
              <a:t>Made up of 4 core threads</a:t>
            </a:r>
          </a:p>
          <a:p>
            <a:pPr lvl="1" eaLnBrk="1" hangingPunct="1">
              <a:lnSpc>
                <a:spcPct val="90000"/>
              </a:lnSpc>
            </a:pPr>
            <a:r>
              <a:rPr lang="en-GB" altLang="en-US" sz="2400">
                <a:ea typeface="ＭＳ Ｐゴシック" panose="020B0600070205080204" pitchFamily="34" charset="-128"/>
              </a:rPr>
              <a:t>compositional, </a:t>
            </a:r>
          </a:p>
          <a:p>
            <a:pPr lvl="1" eaLnBrk="1" hangingPunct="1">
              <a:lnSpc>
                <a:spcPct val="90000"/>
              </a:lnSpc>
            </a:pPr>
            <a:r>
              <a:rPr lang="en-GB" altLang="en-US" sz="2400">
                <a:ea typeface="ＭＳ Ｐゴシック" panose="020B0600070205080204" pitchFamily="34" charset="-128"/>
              </a:rPr>
              <a:t>sensual, </a:t>
            </a:r>
          </a:p>
          <a:p>
            <a:pPr lvl="1" eaLnBrk="1" hangingPunct="1">
              <a:lnSpc>
                <a:spcPct val="90000"/>
              </a:lnSpc>
            </a:pPr>
            <a:r>
              <a:rPr lang="en-GB" altLang="en-US" sz="2400">
                <a:ea typeface="ＭＳ Ｐゴシック" panose="020B0600070205080204" pitchFamily="34" charset="-128"/>
              </a:rPr>
              <a:t>emotional </a:t>
            </a:r>
          </a:p>
          <a:p>
            <a:pPr lvl="1" eaLnBrk="1" hangingPunct="1">
              <a:lnSpc>
                <a:spcPct val="90000"/>
              </a:lnSpc>
            </a:pPr>
            <a:r>
              <a:rPr lang="en-GB" altLang="en-US" sz="2400">
                <a:ea typeface="ＭＳ Ｐゴシック" panose="020B0600070205080204" pitchFamily="34" charset="-128"/>
              </a:rPr>
              <a:t>spatio-temporal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F707D90E-AFB5-4F6A-C5A5-8339AE8D4E42}"/>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63BE56E-D8B5-E640-B1CA-6824678CC240}" type="slidenum">
              <a:rPr lang="en-GB" altLang="en-US" sz="1200">
                <a:solidFill>
                  <a:srgbClr val="FF9900"/>
                </a:solidFill>
                <a:latin typeface="Verdana" panose="020B0604030504040204" pitchFamily="34" charset="0"/>
              </a:rPr>
              <a:pPr eaLnBrk="1" hangingPunct="1"/>
              <a:t>44</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4648D379-860E-6249-5782-8953A226C56C}"/>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101380" name="Rectangle 2">
            <a:extLst>
              <a:ext uri="{FF2B5EF4-FFF2-40B4-BE49-F238E27FC236}">
                <a16:creationId xmlns:a16="http://schemas.microsoft.com/office/drawing/2014/main" id="{EC01FF54-D205-61B4-89F5-B20571AADDD9}"/>
              </a:ext>
            </a:extLst>
          </p:cNvPr>
          <p:cNvSpPr>
            <a:spLocks noGrp="1" noChangeArrowheads="1"/>
          </p:cNvSpPr>
          <p:nvPr>
            <p:ph type="title" idx="4294967295"/>
          </p:nvPr>
        </p:nvSpPr>
        <p:spPr>
          <a:xfrm>
            <a:off x="685800" y="381000"/>
            <a:ext cx="7772400" cy="1143000"/>
          </a:xfrm>
        </p:spPr>
        <p:txBody>
          <a:bodyPr/>
          <a:lstStyle/>
          <a:p>
            <a:pPr eaLnBrk="1" hangingPunct="1"/>
            <a:r>
              <a:rPr lang="en-GB" altLang="en-US"/>
              <a:t>Summary</a:t>
            </a:r>
          </a:p>
        </p:txBody>
      </p:sp>
      <p:sp>
        <p:nvSpPr>
          <p:cNvPr id="101381" name="Rectangle 3">
            <a:extLst>
              <a:ext uri="{FF2B5EF4-FFF2-40B4-BE49-F238E27FC236}">
                <a16:creationId xmlns:a16="http://schemas.microsoft.com/office/drawing/2014/main" id="{232E246B-2489-963F-A3A4-9253616ACAC3}"/>
              </a:ext>
            </a:extLst>
          </p:cNvPr>
          <p:cNvSpPr>
            <a:spLocks noGrp="1" noChangeArrowheads="1"/>
          </p:cNvSpPr>
          <p:nvPr>
            <p:ph type="body" idx="4294967295"/>
          </p:nvPr>
        </p:nvSpPr>
        <p:spPr>
          <a:xfrm>
            <a:off x="685800" y="1676400"/>
            <a:ext cx="7772400" cy="4114800"/>
          </a:xfrm>
        </p:spPr>
        <p:txBody>
          <a:bodyPr/>
          <a:lstStyle/>
          <a:p>
            <a:pPr eaLnBrk="1" hangingPunct="1">
              <a:lnSpc>
                <a:spcPct val="90000"/>
              </a:lnSpc>
            </a:pPr>
            <a:r>
              <a:rPr lang="en-GB" altLang="en-US" sz="2000"/>
              <a:t>Emotional interaction is concerned with how interactive systems make people respond in emotional ways</a:t>
            </a:r>
          </a:p>
          <a:p>
            <a:pPr eaLnBrk="1" hangingPunct="1">
              <a:lnSpc>
                <a:spcPct val="90000"/>
              </a:lnSpc>
            </a:pPr>
            <a:r>
              <a:rPr lang="en-GB" altLang="en-US" sz="2000"/>
              <a:t>Well-designed interfaces can elicit good feelings in users</a:t>
            </a:r>
          </a:p>
          <a:p>
            <a:pPr eaLnBrk="1" hangingPunct="1">
              <a:lnSpc>
                <a:spcPct val="90000"/>
              </a:lnSpc>
            </a:pPr>
            <a:r>
              <a:rPr lang="en-GB" altLang="en-US" sz="2000"/>
              <a:t>Expressive interfaces can provide reassuring feedback</a:t>
            </a:r>
          </a:p>
          <a:p>
            <a:pPr eaLnBrk="1" hangingPunct="1">
              <a:lnSpc>
                <a:spcPct val="90000"/>
              </a:lnSpc>
            </a:pPr>
            <a:r>
              <a:rPr lang="en-GB" altLang="en-US" sz="2000"/>
              <a:t>Badly designed interfaces make people angry and frustrated</a:t>
            </a:r>
          </a:p>
          <a:p>
            <a:pPr eaLnBrk="1" hangingPunct="1">
              <a:lnSpc>
                <a:spcPct val="90000"/>
              </a:lnSpc>
            </a:pPr>
            <a:r>
              <a:rPr lang="en-GB" altLang="en-US" sz="2000"/>
              <a:t>Anthropomorphism is the attribution of human qualities to objects</a:t>
            </a:r>
          </a:p>
          <a:p>
            <a:pPr eaLnBrk="1" hangingPunct="1">
              <a:lnSpc>
                <a:spcPct val="90000"/>
              </a:lnSpc>
            </a:pPr>
            <a:r>
              <a:rPr lang="en-GB" altLang="en-US" sz="2000"/>
              <a:t>An increasingly popular form of anthropomorphism is to create interface agents and robot pets</a:t>
            </a:r>
          </a:p>
          <a:p>
            <a:pPr eaLnBrk="1" hangingPunct="1">
              <a:lnSpc>
                <a:spcPct val="90000"/>
              </a:lnSpc>
            </a:pPr>
            <a:r>
              <a:rPr lang="en-GB" altLang="en-US" sz="2000"/>
              <a:t>Models of affect provide a way of conceptualizing emotional and pleasurable aspects of interaction design</a:t>
            </a:r>
            <a:endParaRPr lang="en-US" altLang="en-US" sz="1800" b="1"/>
          </a:p>
          <a:p>
            <a:pPr eaLnBrk="1" hangingPunct="1">
              <a:lnSpc>
                <a:spcPct val="90000"/>
              </a:lnSpc>
            </a:pPr>
            <a:endParaRPr lang="en-GB" altLang="en-US"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81026A78-C3BD-7353-25D6-BE850240CB7B}"/>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07EE341-D90E-5640-91D5-D3A75292CCB8}" type="slidenum">
              <a:rPr lang="en-GB" altLang="en-US" sz="1200">
                <a:solidFill>
                  <a:srgbClr val="FF9900"/>
                </a:solidFill>
                <a:latin typeface="Verdana" panose="020B0604030504040204" pitchFamily="34" charset="0"/>
              </a:rPr>
              <a:pPr eaLnBrk="1" hangingPunct="1"/>
              <a:t>5</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763FF782-5389-7BA2-2739-4BC57979C626}"/>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21508" name="Title 1">
            <a:extLst>
              <a:ext uri="{FF2B5EF4-FFF2-40B4-BE49-F238E27FC236}">
                <a16:creationId xmlns:a16="http://schemas.microsoft.com/office/drawing/2014/main" id="{88DD6EC7-F4CD-E456-7C09-C107FB468640}"/>
              </a:ext>
            </a:extLst>
          </p:cNvPr>
          <p:cNvSpPr>
            <a:spLocks noGrp="1"/>
          </p:cNvSpPr>
          <p:nvPr>
            <p:ph type="title" idx="4294967295"/>
          </p:nvPr>
        </p:nvSpPr>
        <p:spPr/>
        <p:txBody>
          <a:bodyPr/>
          <a:lstStyle/>
          <a:p>
            <a:pPr eaLnBrk="1" hangingPunct="1"/>
            <a:r>
              <a:rPr lang="en-GB" altLang="en-US"/>
              <a:t>Emotional interaction</a:t>
            </a:r>
          </a:p>
        </p:txBody>
      </p:sp>
      <p:sp>
        <p:nvSpPr>
          <p:cNvPr id="21509" name="Content Placeholder 2">
            <a:extLst>
              <a:ext uri="{FF2B5EF4-FFF2-40B4-BE49-F238E27FC236}">
                <a16:creationId xmlns:a16="http://schemas.microsoft.com/office/drawing/2014/main" id="{399C0478-9F30-F08F-DC31-9380D6B3C0FA}"/>
              </a:ext>
            </a:extLst>
          </p:cNvPr>
          <p:cNvSpPr>
            <a:spLocks noGrp="1"/>
          </p:cNvSpPr>
          <p:nvPr>
            <p:ph idx="4294967295"/>
          </p:nvPr>
        </p:nvSpPr>
        <p:spPr/>
        <p:txBody>
          <a:bodyPr/>
          <a:lstStyle/>
          <a:p>
            <a:pPr eaLnBrk="1" hangingPunct="1"/>
            <a:r>
              <a:rPr lang="en-US" altLang="en-US" sz="2400"/>
              <a:t>What makes us happy, sad, annoyed, anxious, frustrated, motivated, delirious and so on </a:t>
            </a:r>
          </a:p>
          <a:p>
            <a:pPr lvl="1" eaLnBrk="1" hangingPunct="1"/>
            <a:r>
              <a:rPr lang="en-US" altLang="en-US" sz="2000">
                <a:ea typeface="ＭＳ Ｐゴシック" panose="020B0600070205080204" pitchFamily="34" charset="-128"/>
              </a:rPr>
              <a:t>translating this into different aspects of the user experience</a:t>
            </a:r>
          </a:p>
          <a:p>
            <a:pPr eaLnBrk="1" hangingPunct="1"/>
            <a:r>
              <a:rPr lang="en-GB" altLang="en-US" sz="2400"/>
              <a:t>Why people become emotionally attached to certain products (e.g. virtual pets) </a:t>
            </a:r>
          </a:p>
          <a:p>
            <a:pPr eaLnBrk="1" hangingPunct="1"/>
            <a:r>
              <a:rPr lang="en-GB" altLang="en-US" sz="2400"/>
              <a:t>Can social robots help reduce loneliness and improve wellbeing?</a:t>
            </a:r>
          </a:p>
          <a:p>
            <a:pPr eaLnBrk="1" hangingPunct="1"/>
            <a:r>
              <a:rPr lang="en-GB" altLang="en-US" sz="2400"/>
              <a:t>How to change human behavior through the use of emotive feedback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BF1BD849-0CEA-71A3-73F8-3181CB6793EE}"/>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0A2EC95-7A51-B949-846C-FEFBFB82950F}" type="slidenum">
              <a:rPr lang="en-GB" altLang="en-US" sz="1200">
                <a:solidFill>
                  <a:srgbClr val="FF9900"/>
                </a:solidFill>
                <a:latin typeface="Verdana" panose="020B0604030504040204" pitchFamily="34" charset="0"/>
              </a:rPr>
              <a:pPr eaLnBrk="1" hangingPunct="1"/>
              <a:t>6</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FF2F37D9-21B2-EF43-B036-9A1B831DF6F8}"/>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23556" name="Title 1">
            <a:extLst>
              <a:ext uri="{FF2B5EF4-FFF2-40B4-BE49-F238E27FC236}">
                <a16:creationId xmlns:a16="http://schemas.microsoft.com/office/drawing/2014/main" id="{DDBCD77D-39E2-7B10-066A-D8FF6E2E2D1F}"/>
              </a:ext>
            </a:extLst>
          </p:cNvPr>
          <p:cNvSpPr>
            <a:spLocks noGrp="1"/>
          </p:cNvSpPr>
          <p:nvPr>
            <p:ph type="title" idx="4294967295"/>
          </p:nvPr>
        </p:nvSpPr>
        <p:spPr/>
        <p:txBody>
          <a:bodyPr/>
          <a:lstStyle/>
          <a:p>
            <a:pPr eaLnBrk="1" hangingPunct="1"/>
            <a:r>
              <a:rPr lang="en-GB" altLang="en-US"/>
              <a:t>Activity</a:t>
            </a:r>
          </a:p>
        </p:txBody>
      </p:sp>
      <p:sp>
        <p:nvSpPr>
          <p:cNvPr id="23557" name="Content Placeholder 2">
            <a:extLst>
              <a:ext uri="{FF2B5EF4-FFF2-40B4-BE49-F238E27FC236}">
                <a16:creationId xmlns:a16="http://schemas.microsoft.com/office/drawing/2014/main" id="{70CD8682-EDEC-9805-68E8-F8365A672EDA}"/>
              </a:ext>
            </a:extLst>
          </p:cNvPr>
          <p:cNvSpPr>
            <a:spLocks noGrp="1"/>
          </p:cNvSpPr>
          <p:nvPr>
            <p:ph idx="4294967295"/>
          </p:nvPr>
        </p:nvSpPr>
        <p:spPr/>
        <p:txBody>
          <a:bodyPr/>
          <a:lstStyle/>
          <a:p>
            <a:pPr eaLnBrk="1" hangingPunct="1"/>
            <a:r>
              <a:rPr lang="en-GB" altLang="en-US"/>
              <a:t>Try to remember the emotions you went through when buying a big ticket item online (e.g. a fridge, a vacation, a computer)</a:t>
            </a:r>
          </a:p>
          <a:p>
            <a:pPr eaLnBrk="1" hangingPunct="1"/>
            <a:r>
              <a:rPr lang="en-GB" altLang="en-US"/>
              <a:t>How many different emotions did you go through?</a:t>
            </a:r>
          </a:p>
          <a:p>
            <a:pPr eaLnBrk="1" hangingPunct="1"/>
            <a:endParaRPr lang="en-GB"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4EDC7B0C-2A66-A202-0B64-DE7518D170CE}"/>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680F007-7B0A-E545-B1EA-A5074AE96C23}" type="slidenum">
              <a:rPr lang="en-GB" altLang="en-US" sz="1200">
                <a:solidFill>
                  <a:srgbClr val="FF9900"/>
                </a:solidFill>
                <a:latin typeface="Verdana" panose="020B0604030504040204" pitchFamily="34" charset="0"/>
              </a:rPr>
              <a:pPr eaLnBrk="1" hangingPunct="1"/>
              <a:t>7</a:t>
            </a:fld>
            <a:endParaRPr lang="en-GB" altLang="en-US" sz="1200">
              <a:solidFill>
                <a:srgbClr val="FF9900"/>
              </a:solidFill>
              <a:latin typeface="Verdana" panose="020B0604030504040204" pitchFamily="34" charset="0"/>
            </a:endParaRPr>
          </a:p>
        </p:txBody>
      </p:sp>
      <p:sp>
        <p:nvSpPr>
          <p:cNvPr id="7" name="Date Placeholder 2">
            <a:extLst>
              <a:ext uri="{FF2B5EF4-FFF2-40B4-BE49-F238E27FC236}">
                <a16:creationId xmlns:a16="http://schemas.microsoft.com/office/drawing/2014/main" id="{2D23B77F-33BE-405A-5E73-5567ABD3A585}"/>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25604" name="Rectangle 2">
            <a:extLst>
              <a:ext uri="{FF2B5EF4-FFF2-40B4-BE49-F238E27FC236}">
                <a16:creationId xmlns:a16="http://schemas.microsoft.com/office/drawing/2014/main" id="{F2104165-A27A-D49B-4240-39C5BA8C8805}"/>
              </a:ext>
            </a:extLst>
          </p:cNvPr>
          <p:cNvSpPr>
            <a:spLocks noGrp="1" noChangeArrowheads="1"/>
          </p:cNvSpPr>
          <p:nvPr>
            <p:ph type="title" idx="4294967295"/>
          </p:nvPr>
        </p:nvSpPr>
        <p:spPr/>
        <p:txBody>
          <a:bodyPr/>
          <a:lstStyle/>
          <a:p>
            <a:pPr eaLnBrk="1" hangingPunct="1"/>
            <a:r>
              <a:rPr lang="en-GB" altLang="en-US"/>
              <a:t>Expressive interfaces</a:t>
            </a:r>
          </a:p>
        </p:txBody>
      </p:sp>
      <p:sp>
        <p:nvSpPr>
          <p:cNvPr id="25605" name="Rectangle 3">
            <a:extLst>
              <a:ext uri="{FF2B5EF4-FFF2-40B4-BE49-F238E27FC236}">
                <a16:creationId xmlns:a16="http://schemas.microsoft.com/office/drawing/2014/main" id="{C5F9C1A5-D4ED-3814-0A57-FD24909C90BB}"/>
              </a:ext>
            </a:extLst>
          </p:cNvPr>
          <p:cNvSpPr>
            <a:spLocks noGrp="1" noChangeArrowheads="1"/>
          </p:cNvSpPr>
          <p:nvPr>
            <p:ph type="body" idx="4294967295"/>
          </p:nvPr>
        </p:nvSpPr>
        <p:spPr/>
        <p:txBody>
          <a:bodyPr/>
          <a:lstStyle/>
          <a:p>
            <a:pPr eaLnBrk="1" hangingPunct="1"/>
            <a:r>
              <a:rPr lang="en-GB" altLang="en-US" sz="2400"/>
              <a:t>Provide reassuring feedback that can be both informative and fun</a:t>
            </a:r>
          </a:p>
          <a:p>
            <a:pPr eaLnBrk="1" hangingPunct="1"/>
            <a:r>
              <a:rPr lang="en-GB" altLang="en-US" sz="2400"/>
              <a:t>But can also be intrusive, causing people to get annoyed and even angry</a:t>
            </a:r>
          </a:p>
          <a:p>
            <a:pPr eaLnBrk="1" hangingPunct="1"/>
            <a:r>
              <a:rPr lang="en-GB" altLang="en-US" sz="2400"/>
              <a:t>Color, icons, sounds, graphical elements and animations are used to make the ‘look and feel’ of an interface appealing</a:t>
            </a:r>
          </a:p>
          <a:p>
            <a:pPr lvl="1" eaLnBrk="1" hangingPunct="1"/>
            <a:r>
              <a:rPr lang="en-GB" altLang="en-US" sz="1800">
                <a:ea typeface="ＭＳ Ｐゴシック" panose="020B0600070205080204" pitchFamily="34" charset="-128"/>
              </a:rPr>
              <a:t>conveys an emotional state</a:t>
            </a:r>
          </a:p>
          <a:p>
            <a:pPr eaLnBrk="1" hangingPunct="1"/>
            <a:r>
              <a:rPr lang="en-GB" altLang="en-US" sz="2400"/>
              <a:t>In turn this can affect the usability of an interface</a:t>
            </a:r>
          </a:p>
          <a:p>
            <a:pPr lvl="1" eaLnBrk="1" hangingPunct="1"/>
            <a:r>
              <a:rPr lang="en-GB" altLang="en-US" sz="1800">
                <a:ea typeface="ＭＳ Ｐゴシック" panose="020B0600070205080204" pitchFamily="34" charset="-128"/>
              </a:rPr>
              <a:t>people are prepared to put up with certain aspects of an interface (e.g. slow download rate) if the end result is appealing and aesthetic</a:t>
            </a:r>
          </a:p>
        </p:txBody>
      </p:sp>
      <p:pic>
        <p:nvPicPr>
          <p:cNvPr id="25606" name="Picture 4" descr="Emoticon smile_whitebg">
            <a:extLst>
              <a:ext uri="{FF2B5EF4-FFF2-40B4-BE49-F238E27FC236}">
                <a16:creationId xmlns:a16="http://schemas.microsoft.com/office/drawing/2014/main" id="{05250378-20DA-4567-D9C2-CFCBBD392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457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descr="Emoticon surprised_whitebg">
            <a:extLst>
              <a:ext uri="{FF2B5EF4-FFF2-40B4-BE49-F238E27FC236}">
                <a16:creationId xmlns:a16="http://schemas.microsoft.com/office/drawing/2014/main" id="{CF6F3C5E-44D1-7632-635B-18BE83143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715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4B4C8F18-DE6A-464D-1653-E761626CD469}"/>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B0E0F13-418F-B943-81FB-E883738CEF4E}" type="slidenum">
              <a:rPr lang="en-GB" altLang="en-US" sz="1200">
                <a:solidFill>
                  <a:srgbClr val="FF9900"/>
                </a:solidFill>
                <a:latin typeface="Verdana" panose="020B0604030504040204" pitchFamily="34" charset="0"/>
              </a:rPr>
              <a:pPr eaLnBrk="1" hangingPunct="1"/>
              <a:t>8</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E1165222-44FF-AFAF-964D-80D8D6CCB9A3}"/>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27652" name="Rectangle 2">
            <a:extLst>
              <a:ext uri="{FF2B5EF4-FFF2-40B4-BE49-F238E27FC236}">
                <a16:creationId xmlns:a16="http://schemas.microsoft.com/office/drawing/2014/main" id="{F44CF6A4-0B0A-F465-D2C4-FAB4EC55AF0C}"/>
              </a:ext>
            </a:extLst>
          </p:cNvPr>
          <p:cNvSpPr>
            <a:spLocks noGrp="1" noChangeArrowheads="1"/>
          </p:cNvSpPr>
          <p:nvPr>
            <p:ph type="title" idx="4294967295"/>
          </p:nvPr>
        </p:nvSpPr>
        <p:spPr/>
        <p:txBody>
          <a:bodyPr/>
          <a:lstStyle/>
          <a:p>
            <a:pPr eaLnBrk="1" hangingPunct="1"/>
            <a:r>
              <a:rPr lang="en-GB" altLang="en-US"/>
              <a:t>User-created expressiveness</a:t>
            </a:r>
          </a:p>
        </p:txBody>
      </p:sp>
      <p:sp>
        <p:nvSpPr>
          <p:cNvPr id="27653" name="Rectangle 3">
            <a:extLst>
              <a:ext uri="{FF2B5EF4-FFF2-40B4-BE49-F238E27FC236}">
                <a16:creationId xmlns:a16="http://schemas.microsoft.com/office/drawing/2014/main" id="{3C49661F-308C-6BF6-797C-1B15C65F5AFA}"/>
              </a:ext>
            </a:extLst>
          </p:cNvPr>
          <p:cNvSpPr>
            <a:spLocks noGrp="1" noChangeArrowheads="1"/>
          </p:cNvSpPr>
          <p:nvPr>
            <p:ph type="body" idx="4294967295"/>
          </p:nvPr>
        </p:nvSpPr>
        <p:spPr>
          <a:xfrm>
            <a:off x="685800" y="1676400"/>
            <a:ext cx="7772400" cy="4114800"/>
          </a:xfrm>
        </p:spPr>
        <p:txBody>
          <a:bodyPr/>
          <a:lstStyle/>
          <a:p>
            <a:pPr eaLnBrk="1" hangingPunct="1">
              <a:lnSpc>
                <a:spcPct val="90000"/>
              </a:lnSpc>
            </a:pPr>
            <a:r>
              <a:rPr lang="en-GB" altLang="en-US" sz="2400"/>
              <a:t>Users have created a range of </a:t>
            </a:r>
            <a:r>
              <a:rPr lang="en-GB" altLang="en-US" sz="2400" i="1"/>
              <a:t>emoticons</a:t>
            </a:r>
            <a:r>
              <a:rPr lang="en-GB" altLang="en-US" sz="2400"/>
              <a:t> - compensate for lack of expressiveness in text communication:</a:t>
            </a:r>
          </a:p>
          <a:p>
            <a:pPr lvl="2" eaLnBrk="1" hangingPunct="1">
              <a:lnSpc>
                <a:spcPct val="90000"/>
              </a:lnSpc>
              <a:buFontTx/>
              <a:buNone/>
            </a:pPr>
            <a:r>
              <a:rPr lang="en-GB" altLang="en-US" sz="1800">
                <a:ea typeface="ＭＳ Ｐゴシック" panose="020B0600070205080204" pitchFamily="34" charset="-128"/>
              </a:rPr>
              <a:t>Happy  :)</a:t>
            </a:r>
          </a:p>
          <a:p>
            <a:pPr lvl="2" eaLnBrk="1" hangingPunct="1">
              <a:lnSpc>
                <a:spcPct val="90000"/>
              </a:lnSpc>
              <a:buFontTx/>
              <a:buNone/>
            </a:pPr>
            <a:r>
              <a:rPr lang="en-GB" altLang="en-US" sz="1800">
                <a:ea typeface="ＭＳ Ｐゴシック" panose="020B0600070205080204" pitchFamily="34" charset="-128"/>
              </a:rPr>
              <a:t>Sad  :&lt;</a:t>
            </a:r>
          </a:p>
          <a:p>
            <a:pPr lvl="2" eaLnBrk="1" hangingPunct="1">
              <a:lnSpc>
                <a:spcPct val="90000"/>
              </a:lnSpc>
              <a:buFontTx/>
              <a:buNone/>
            </a:pPr>
            <a:r>
              <a:rPr lang="en-GB" altLang="en-US" sz="1800">
                <a:ea typeface="ＭＳ Ｐゴシック" panose="020B0600070205080204" pitchFamily="34" charset="-128"/>
              </a:rPr>
              <a:t>Sick :X</a:t>
            </a:r>
          </a:p>
          <a:p>
            <a:pPr lvl="2" eaLnBrk="1" hangingPunct="1">
              <a:lnSpc>
                <a:spcPct val="90000"/>
              </a:lnSpc>
              <a:buFontTx/>
              <a:buNone/>
            </a:pPr>
            <a:r>
              <a:rPr lang="en-GB" altLang="en-US" sz="1800">
                <a:ea typeface="ＭＳ Ｐゴシック" panose="020B0600070205080204" pitchFamily="34" charset="-128"/>
              </a:rPr>
              <a:t>Mad  &gt;:</a:t>
            </a:r>
          </a:p>
          <a:p>
            <a:pPr lvl="2" eaLnBrk="1" hangingPunct="1">
              <a:lnSpc>
                <a:spcPct val="90000"/>
              </a:lnSpc>
              <a:buFontTx/>
              <a:buNone/>
            </a:pPr>
            <a:r>
              <a:rPr lang="en-GB" altLang="en-US" sz="1800">
                <a:ea typeface="ＭＳ Ｐゴシック" panose="020B0600070205080204" pitchFamily="34" charset="-128"/>
              </a:rPr>
              <a:t>Very angry &gt;:-(</a:t>
            </a:r>
          </a:p>
          <a:p>
            <a:pPr lvl="2" eaLnBrk="1" hangingPunct="1">
              <a:lnSpc>
                <a:spcPct val="90000"/>
              </a:lnSpc>
              <a:buFontTx/>
              <a:buNone/>
            </a:pPr>
            <a:endParaRPr lang="en-GB" altLang="en-US" sz="700">
              <a:ea typeface="ＭＳ Ｐゴシック" panose="020B0600070205080204" pitchFamily="34" charset="-128"/>
            </a:endParaRPr>
          </a:p>
          <a:p>
            <a:pPr eaLnBrk="1" hangingPunct="1">
              <a:lnSpc>
                <a:spcPct val="90000"/>
              </a:lnSpc>
            </a:pPr>
            <a:r>
              <a:rPr lang="en-GB" altLang="en-US" sz="2400"/>
              <a:t>Also use of icons and shorthand in texting and instant messaging has emotional connotations, e.g.</a:t>
            </a:r>
          </a:p>
          <a:p>
            <a:pPr lvl="2" eaLnBrk="1" hangingPunct="1">
              <a:lnSpc>
                <a:spcPct val="90000"/>
              </a:lnSpc>
              <a:buFontTx/>
              <a:buNone/>
            </a:pPr>
            <a:r>
              <a:rPr lang="en-GB" altLang="en-US" sz="1800">
                <a:ea typeface="ＭＳ Ｐゴシック" panose="020B0600070205080204" pitchFamily="34" charset="-128"/>
              </a:rPr>
              <a:t>LOL, I 12 CU 2NITE</a:t>
            </a:r>
            <a:endParaRPr lang="en-GB" altLang="en-US">
              <a:ea typeface="ＭＳ Ｐゴシック" panose="020B0600070205080204" pitchFamily="34" charset="-128"/>
            </a:endParaRPr>
          </a:p>
          <a:p>
            <a:pPr eaLnBrk="1" hangingPunct="1">
              <a:lnSpc>
                <a:spcPct val="90000"/>
              </a:lnSpc>
            </a:pPr>
            <a:endParaRPr lang="en-GB" altLang="en-US"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10CD04D5-610E-F444-5347-175B3E09C061}"/>
              </a:ext>
            </a:extLst>
          </p:cNvPr>
          <p:cNvSpPr>
            <a:spLocks noGrp="1"/>
          </p:cNvSpPr>
          <p:nvPr>
            <p:ph type="ftr" sz="quarter" idx="10"/>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FA756FF-18B0-054F-982B-CD8FC1C142E5}" type="slidenum">
              <a:rPr lang="en-GB" altLang="en-US" sz="1200">
                <a:solidFill>
                  <a:srgbClr val="FF9900"/>
                </a:solidFill>
                <a:latin typeface="Verdana" panose="020B0604030504040204" pitchFamily="34" charset="0"/>
              </a:rPr>
              <a:pPr eaLnBrk="1" hangingPunct="1"/>
              <a:t>9</a:t>
            </a:fld>
            <a:endParaRPr lang="en-GB" altLang="en-US" sz="1200">
              <a:solidFill>
                <a:srgbClr val="FF9900"/>
              </a:solidFill>
              <a:latin typeface="Verdana" panose="020B0604030504040204" pitchFamily="34" charset="0"/>
            </a:endParaRPr>
          </a:p>
        </p:txBody>
      </p:sp>
      <p:sp>
        <p:nvSpPr>
          <p:cNvPr id="5" name="Date Placeholder 2">
            <a:extLst>
              <a:ext uri="{FF2B5EF4-FFF2-40B4-BE49-F238E27FC236}">
                <a16:creationId xmlns:a16="http://schemas.microsoft.com/office/drawing/2014/main" id="{1C3CDD9E-FB1A-C4C0-0422-8ED3549B8C9B}"/>
              </a:ext>
            </a:extLst>
          </p:cNvPr>
          <p:cNvSpPr>
            <a:spLocks noGrp="1"/>
          </p:cNvSpPr>
          <p:nvPr>
            <p:ph type="dt" sz="quarter" idx="11"/>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FF9900"/>
                </a:solidFill>
                <a:latin typeface="Verdana" panose="020B0604030504040204" pitchFamily="34" charset="0"/>
              </a:rPr>
              <a:t>www.id-book.com</a:t>
            </a:r>
          </a:p>
        </p:txBody>
      </p:sp>
      <p:sp>
        <p:nvSpPr>
          <p:cNvPr id="29701" name="Rectangle 2">
            <a:extLst>
              <a:ext uri="{FF2B5EF4-FFF2-40B4-BE49-F238E27FC236}">
                <a16:creationId xmlns:a16="http://schemas.microsoft.com/office/drawing/2014/main" id="{8C1814F8-B3ED-9C86-E8DE-66B6C7BA6EBA}"/>
              </a:ext>
            </a:extLst>
          </p:cNvPr>
          <p:cNvSpPr>
            <a:spLocks noGrp="1" noChangeArrowheads="1"/>
          </p:cNvSpPr>
          <p:nvPr>
            <p:ph type="title" idx="4294967295"/>
          </p:nvPr>
        </p:nvSpPr>
        <p:spPr/>
        <p:txBody>
          <a:bodyPr/>
          <a:lstStyle/>
          <a:p>
            <a:pPr eaLnBrk="1" hangingPunct="1"/>
            <a:r>
              <a:rPr lang="en-GB" altLang="en-US"/>
              <a:t>Would you use any of these? What for?</a:t>
            </a:r>
          </a:p>
        </p:txBody>
      </p:sp>
      <p:graphicFrame>
        <p:nvGraphicFramePr>
          <p:cNvPr id="29698" name="Object 2">
            <a:extLst>
              <a:ext uri="{FF2B5EF4-FFF2-40B4-BE49-F238E27FC236}">
                <a16:creationId xmlns:a16="http://schemas.microsoft.com/office/drawing/2014/main" id="{8871A3DE-9596-ACD8-956D-C53989C40A42}"/>
              </a:ext>
            </a:extLst>
          </p:cNvPr>
          <p:cNvGraphicFramePr>
            <a:graphicFrameLocks noChangeAspect="1"/>
          </p:cNvGraphicFramePr>
          <p:nvPr>
            <p:ph type="body" idx="4294967295"/>
          </p:nvPr>
        </p:nvGraphicFramePr>
        <p:xfrm>
          <a:off x="2116138" y="1600200"/>
          <a:ext cx="4911725" cy="4525963"/>
        </p:xfrm>
        <a:graphic>
          <a:graphicData uri="http://schemas.openxmlformats.org/presentationml/2006/ole">
            <mc:AlternateContent xmlns:mc="http://schemas.openxmlformats.org/markup-compatibility/2006">
              <mc:Choice xmlns:v="urn:schemas-microsoft-com:vml" Requires="v">
                <p:oleObj name="Document" r:id="rId3" imgW="9486900" imgH="8420100" progId="Word.Document.8">
                  <p:embed/>
                </p:oleObj>
              </mc:Choice>
              <mc:Fallback>
                <p:oleObj name="Document" r:id="rId3" imgW="9486900" imgH="84201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138" y="1600200"/>
                        <a:ext cx="4911725"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TotalTime>
  <Words>4329</Words>
  <Application>Microsoft Macintosh PowerPoint</Application>
  <PresentationFormat>On-screen Show (4:3)</PresentationFormat>
  <Paragraphs>448</Paragraphs>
  <Slides>44</Slides>
  <Notes>43</Notes>
  <HiddenSlides>0</HiddenSlides>
  <MMClips>0</MMClips>
  <ScaleCrop>false</ScaleCrop>
  <HeadingPairs>
    <vt:vector size="10" baseType="variant">
      <vt:variant>
        <vt:lpstr>Fonts Used</vt:lpstr>
      </vt:variant>
      <vt:variant>
        <vt:i4>4</vt:i4>
      </vt:variant>
      <vt:variant>
        <vt:lpstr>Theme</vt:lpstr>
      </vt:variant>
      <vt:variant>
        <vt:i4>1</vt:i4>
      </vt:variant>
      <vt:variant>
        <vt:lpstr>Links</vt:lpstr>
      </vt:variant>
      <vt:variant>
        <vt:i4>8</vt:i4>
      </vt:variant>
      <vt:variant>
        <vt:lpstr>Embedded OLE Servers</vt:lpstr>
      </vt:variant>
      <vt:variant>
        <vt:i4>2</vt:i4>
      </vt:variant>
      <vt:variant>
        <vt:lpstr>Slide Titles</vt:lpstr>
      </vt:variant>
      <vt:variant>
        <vt:i4>44</vt:i4>
      </vt:variant>
    </vt:vector>
  </HeadingPairs>
  <TitlesOfParts>
    <vt:vector size="59" baseType="lpstr">
      <vt:lpstr>Arial</vt:lpstr>
      <vt:lpstr>ＭＳ Ｐゴシック</vt:lpstr>
      <vt:lpstr>Verdana</vt:lpstr>
      <vt:lpstr>Times</vt:lpstr>
      <vt:lpstr>Default Design</vt:lpstr>
      <vt:lpstr>/Users/leon/Desktop/id-book - compressed files/Handover to Wiley/chapter 5/Ch05_final3De_final.docn!OLE_LINK5</vt:lpstr>
      <vt:lpstr>/Users/leon/Desktop/id-book - compressed files/Handover to Wiley/chapter 5/Ch05_final3De_final.doc!OLE_LINK1</vt:lpstr>
      <vt:lpstr>/Users/leon/Desktop/id-book - compressed files/Handover to Wiley/chapter 5/Ch05_final3De_final.docn!OLE_LINK2</vt:lpstr>
      <vt:lpstr>/Users/leon/Desktop/id-book - compressed files/Handover to Wiley/chapter 5/Ch05_final3De_final.doc!OLE_LINK3</vt:lpstr>
      <vt:lpstr>/Users/leon/Desktop/id-book - compressed files/Handover to Wiley/chapter 5/Ch05_final3De_final.doc!OLE_LINK4</vt:lpstr>
      <vt:lpstr>/Users/leon/Desktop/id-book - compressed files/Handover to Wiley/chapter 5/Ch05_final3De_final.doc!OLE_LINK5</vt:lpstr>
      <vt:lpstr>/Users/leon/Desktop/id-book - compressed files/Handover to Wiley/chapter 5/Ch05_final3De_final.doc_x0001_!OLE_LINK6</vt:lpstr>
      <vt:lpstr>/Users/leon/Desktop/id-book - compressed files/Handover to Wiley/chapter 5/Ch05_final3De_final.doc_x0001_!OLE_LINK7</vt:lpstr>
      <vt:lpstr>Microsoft Word 97 - 2004 Document</vt:lpstr>
      <vt:lpstr>Microsoft Word Document</vt:lpstr>
      <vt:lpstr>PowerPoint Presentation</vt:lpstr>
      <vt:lpstr>Overview</vt:lpstr>
      <vt:lpstr>Emotions and the user experience</vt:lpstr>
      <vt:lpstr>Is this form fun to fill in?</vt:lpstr>
      <vt:lpstr>Emotional interaction</vt:lpstr>
      <vt:lpstr>Activity</vt:lpstr>
      <vt:lpstr>Expressive interfaces</vt:lpstr>
      <vt:lpstr>User-created expressiveness</vt:lpstr>
      <vt:lpstr>Would you use any of these? What for?</vt:lpstr>
      <vt:lpstr>Which one do you prefer?</vt:lpstr>
      <vt:lpstr>Marcus and Teasley study</vt:lpstr>
      <vt:lpstr>Friendly interfaces</vt:lpstr>
      <vt:lpstr>Bob</vt:lpstr>
      <vt:lpstr>Clippy</vt:lpstr>
      <vt:lpstr>Frustrating interfaces</vt:lpstr>
      <vt:lpstr>Gimmicks</vt:lpstr>
      <vt:lpstr>Error messages</vt:lpstr>
      <vt:lpstr>Website error messages</vt:lpstr>
      <vt:lpstr>More helpful error message</vt:lpstr>
      <vt:lpstr>Should computers say they’re sorry?</vt:lpstr>
      <vt:lpstr>Persuasive technologies and behavioral change</vt:lpstr>
      <vt:lpstr>Nintendo’s Pocket Pikachu</vt:lpstr>
      <vt:lpstr>How effective?</vt:lpstr>
      <vt:lpstr>Which is most effective?</vt:lpstr>
      <vt:lpstr>Energy reduction </vt:lpstr>
      <vt:lpstr>Phishing and trust</vt:lpstr>
      <vt:lpstr>Anthropomorphism</vt:lpstr>
      <vt:lpstr>Which do you prefer?</vt:lpstr>
      <vt:lpstr>Which do you prefer? </vt:lpstr>
      <vt:lpstr>Evidence to support anthropomorphism</vt:lpstr>
      <vt:lpstr>Criticism of anthropomorphism</vt:lpstr>
      <vt:lpstr>Virtual characters</vt:lpstr>
      <vt:lpstr>Disadvantages</vt:lpstr>
      <vt:lpstr>Rea the realtor</vt:lpstr>
      <vt:lpstr>Conversation with Rea</vt:lpstr>
      <vt:lpstr>Virtual agents</vt:lpstr>
      <vt:lpstr>What makes a virtual agent believable?</vt:lpstr>
      <vt:lpstr>Robot-like or cuddly?</vt:lpstr>
      <vt:lpstr>Emotional design model</vt:lpstr>
      <vt:lpstr>Claims from model</vt:lpstr>
      <vt:lpstr>Implications</vt:lpstr>
      <vt:lpstr>Pleasure model</vt:lpstr>
      <vt:lpstr>Technology as Experience </vt:lpstr>
      <vt:lpstr>Summary</vt:lpstr>
    </vt:vector>
  </TitlesOfParts>
  <Company>Open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Rien Sach</dc:creator>
  <cp:lastModifiedBy>Reicherts, Leon</cp:lastModifiedBy>
  <cp:revision>9</cp:revision>
  <dcterms:created xsi:type="dcterms:W3CDTF">2011-05-04T11:22:51Z</dcterms:created>
  <dcterms:modified xsi:type="dcterms:W3CDTF">2023-02-19T18:54:12Z</dcterms:modified>
</cp:coreProperties>
</file>